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0" r:id="rId5"/>
    <p:sldId id="259" r:id="rId6"/>
    <p:sldId id="258" r:id="rId7"/>
    <p:sldId id="257" r:id="rId8"/>
    <p:sldId id="263" r:id="rId9"/>
    <p:sldId id="264" r:id="rId10"/>
    <p:sldId id="265" r:id="rId11"/>
    <p:sldId id="266" r:id="rId12"/>
    <p:sldId id="267" r:id="rId13"/>
    <p:sldId id="269" r:id="rId14"/>
    <p:sldId id="270" r:id="rId15"/>
    <p:sldId id="268" r:id="rId16"/>
    <p:sldId id="271" r:id="rId17"/>
    <p:sldId id="272" r:id="rId18"/>
    <p:sldId id="274" r:id="rId19"/>
    <p:sldId id="273" r:id="rId20"/>
    <p:sldId id="277" r:id="rId21"/>
    <p:sldId id="278" r:id="rId22"/>
    <p:sldId id="279" r:id="rId23"/>
    <p:sldId id="280" r:id="rId24"/>
    <p:sldId id="281" r:id="rId25"/>
    <p:sldId id="282" r:id="rId26"/>
    <p:sldId id="284" r:id="rId27"/>
    <p:sldId id="283"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699" y="888642"/>
            <a:ext cx="10637950" cy="5370491"/>
          </a:xfrm>
        </p:spPr>
        <p:txBody>
          <a:bodyPr/>
          <a:lstStyle/>
          <a:p>
            <a:r>
              <a:rPr lang="fa-IR" dirty="0" smtClean="0"/>
              <a:t>روانپزشکی کودک و نوجوان</a:t>
            </a:r>
            <a:br>
              <a:rPr lang="fa-IR" dirty="0" smtClean="0"/>
            </a:br>
            <a:r>
              <a:rPr lang="fa-IR" dirty="0" smtClean="0"/>
              <a:t>بخش دوم</a:t>
            </a:r>
            <a:br>
              <a:rPr lang="fa-IR" dirty="0" smtClean="0"/>
            </a:br>
            <a:r>
              <a:rPr lang="fa-IR" sz="3600" dirty="0"/>
              <a:t/>
            </a:r>
            <a:br>
              <a:rPr lang="fa-IR" sz="3600" dirty="0"/>
            </a:br>
            <a:r>
              <a:rPr lang="fa-IR" sz="3600" dirty="0" smtClean="0"/>
              <a:t>تنظیم : ساراخدادادی</a:t>
            </a:r>
            <a:br>
              <a:rPr lang="fa-IR" sz="3600" dirty="0" smtClean="0"/>
            </a:br>
            <a:r>
              <a:rPr lang="fa-IR" sz="3600" dirty="0" smtClean="0">
                <a:solidFill>
                  <a:srgbClr val="00B050"/>
                </a:solidFill>
              </a:rPr>
              <a:t>با تشکر از دکتر ولی زاده</a:t>
            </a:r>
            <a:r>
              <a:rPr lang="fa-IR" sz="3600" dirty="0"/>
              <a:t/>
            </a:r>
            <a:br>
              <a:rPr lang="fa-IR" sz="3600" dirty="0"/>
            </a:br>
            <a:endParaRPr lang="en-US" dirty="0"/>
          </a:p>
        </p:txBody>
      </p:sp>
      <p:sp>
        <p:nvSpPr>
          <p:cNvPr id="3" name="Subtitle 2"/>
          <p:cNvSpPr>
            <a:spLocks noGrp="1"/>
          </p:cNvSpPr>
          <p:nvPr>
            <p:ph type="subTitle" idx="1"/>
          </p:nvPr>
        </p:nvSpPr>
        <p:spPr>
          <a:xfrm>
            <a:off x="3486717" y="2913486"/>
            <a:ext cx="7395932" cy="1320802"/>
          </a:xfrm>
        </p:spPr>
        <p:txBody>
          <a:bodyPr>
            <a:normAutofit fontScale="85000" lnSpcReduction="20000"/>
          </a:bodyPr>
          <a:lstStyle/>
          <a:p>
            <a:endParaRPr lang="fa-IR" dirty="0" smtClean="0"/>
          </a:p>
          <a:p>
            <a:r>
              <a:rPr lang="fa-IR" sz="2800" dirty="0">
                <a:solidFill>
                  <a:srgbClr val="0070C0"/>
                </a:solidFill>
              </a:rPr>
              <a:t> </a:t>
            </a:r>
            <a:r>
              <a:rPr lang="fa-IR" sz="2800" dirty="0" smtClean="0">
                <a:solidFill>
                  <a:srgbClr val="0070C0"/>
                </a:solidFill>
              </a:rPr>
              <a:t>            </a:t>
            </a:r>
            <a:endParaRPr lang="en-US" sz="2800" dirty="0" smtClean="0">
              <a:solidFill>
                <a:srgbClr val="0070C0"/>
              </a:solidFill>
            </a:endParaRPr>
          </a:p>
          <a:p>
            <a:r>
              <a:rPr lang="fa-IR" sz="3500" dirty="0" smtClean="0">
                <a:solidFill>
                  <a:srgbClr val="C00000"/>
                </a:solidFill>
                <a:cs typeface="B Jadid" panose="00000700000000000000" pitchFamily="2" charset="-78"/>
              </a:rPr>
              <a:t>                                 تحت نظارت دکتر ادیبی</a:t>
            </a:r>
            <a:endParaRPr lang="en-US" sz="3500" dirty="0">
              <a:solidFill>
                <a:srgbClr val="C00000"/>
              </a:solidFill>
              <a:cs typeface="B Jadid" panose="00000700000000000000" pitchFamily="2" charset="-78"/>
            </a:endParaRPr>
          </a:p>
        </p:txBody>
      </p:sp>
    </p:spTree>
    <p:extLst>
      <p:ext uri="{BB962C8B-B14F-4D97-AF65-F5344CB8AC3E}">
        <p14:creationId xmlns:p14="http://schemas.microsoft.com/office/powerpoint/2010/main" val="8177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295401" y="614441"/>
            <a:ext cx="9601196" cy="45719"/>
          </a:xfrm>
        </p:spPr>
        <p:txBody>
          <a:bodyPr>
            <a:normAutofit fontScale="90000"/>
          </a:bodyPr>
          <a:lstStyle/>
          <a:p>
            <a:endParaRPr lang="en-US" dirty="0"/>
          </a:p>
        </p:txBody>
      </p:sp>
      <p:sp>
        <p:nvSpPr>
          <p:cNvPr id="3" name="Content Placeholder 2"/>
          <p:cNvSpPr>
            <a:spLocks noGrp="1"/>
          </p:cNvSpPr>
          <p:nvPr>
            <p:ph idx="1"/>
          </p:nvPr>
        </p:nvSpPr>
        <p:spPr>
          <a:xfrm>
            <a:off x="785611" y="759854"/>
            <a:ext cx="10650828" cy="5499278"/>
          </a:xfrm>
        </p:spPr>
        <p:txBody>
          <a:bodyPr/>
          <a:lstStyle/>
          <a:p>
            <a:pPr algn="r"/>
            <a:r>
              <a:rPr lang="fa-IR" dirty="0" smtClean="0"/>
              <a:t>فراوانی تیک در پسران 10-2 برابر دختران است</a:t>
            </a:r>
          </a:p>
          <a:p>
            <a:pPr algn="r"/>
            <a:r>
              <a:rPr lang="fa-IR" dirty="0" smtClean="0"/>
              <a:t>تیک های حرکتی 7-5 سالگی شروع میشوند.</a:t>
            </a:r>
          </a:p>
          <a:p>
            <a:pPr algn="r"/>
            <a:r>
              <a:rPr lang="fa-IR" dirty="0" smtClean="0"/>
              <a:t>تیک های صوتی 13-9 سالگی شروع میشوند.</a:t>
            </a:r>
          </a:p>
          <a:p>
            <a:pPr algn="r"/>
            <a:r>
              <a:rPr lang="fa-IR" sz="3600" dirty="0" smtClean="0"/>
              <a:t>سبب شناسی</a:t>
            </a:r>
          </a:p>
          <a:p>
            <a:pPr algn="r"/>
            <a:endParaRPr lang="fa-IR" dirty="0"/>
          </a:p>
          <a:p>
            <a:pPr algn="r"/>
            <a:r>
              <a:rPr lang="fa-IR" dirty="0" smtClean="0"/>
              <a:t>عوامل ژنتیک</a:t>
            </a:r>
          </a:p>
          <a:p>
            <a:pPr algn="r"/>
            <a:r>
              <a:rPr lang="fa-IR" dirty="0" smtClean="0"/>
              <a:t>عوامل نوروبیولوژیک:اختلال در هسته های قاعده ای مغز و چرخه کورتیکواستریاتال تالامو کورتیکال</a:t>
            </a:r>
          </a:p>
          <a:p>
            <a:pPr algn="r"/>
            <a:r>
              <a:rPr lang="fa-IR" dirty="0" smtClean="0"/>
              <a:t>عوامل زمان تولد:وزن کم هنگام تولد...کودک نارس....آسیب ناشی از عدم خونرسانی در پارانشیم مغزی</a:t>
            </a:r>
          </a:p>
          <a:p>
            <a:pPr algn="r"/>
            <a:r>
              <a:rPr lang="fa-IR" dirty="0" smtClean="0"/>
              <a:t>عوامل خود ایمنی</a:t>
            </a:r>
          </a:p>
          <a:p>
            <a:pPr algn="r"/>
            <a:r>
              <a:rPr lang="fa-IR" dirty="0" smtClean="0"/>
              <a:t>عوامل روانشناختی</a:t>
            </a:r>
            <a:endParaRPr lang="en-US" dirty="0"/>
          </a:p>
        </p:txBody>
      </p:sp>
    </p:spTree>
    <p:extLst>
      <p:ext uri="{BB962C8B-B14F-4D97-AF65-F5344CB8AC3E}">
        <p14:creationId xmlns:p14="http://schemas.microsoft.com/office/powerpoint/2010/main" val="94881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295401" y="601563"/>
            <a:ext cx="9601196" cy="45719"/>
          </a:xfrm>
        </p:spPr>
        <p:txBody>
          <a:bodyPr>
            <a:normAutofit fontScale="90000"/>
          </a:bodyPr>
          <a:lstStyle/>
          <a:p>
            <a:endParaRPr lang="en-US"/>
          </a:p>
        </p:txBody>
      </p:sp>
      <p:sp>
        <p:nvSpPr>
          <p:cNvPr id="3" name="Content Placeholder 2"/>
          <p:cNvSpPr>
            <a:spLocks noGrp="1"/>
          </p:cNvSpPr>
          <p:nvPr>
            <p:ph idx="1"/>
          </p:nvPr>
        </p:nvSpPr>
        <p:spPr>
          <a:xfrm>
            <a:off x="785610" y="647282"/>
            <a:ext cx="10625071" cy="5611850"/>
          </a:xfrm>
        </p:spPr>
        <p:txBody>
          <a:bodyPr>
            <a:normAutofit lnSpcReduction="10000"/>
          </a:bodyPr>
          <a:lstStyle/>
          <a:p>
            <a:pPr algn="r"/>
            <a:r>
              <a:rPr lang="fa-IR" sz="4400" dirty="0" smtClean="0"/>
              <a:t>تشخیص های افتراقی</a:t>
            </a:r>
          </a:p>
          <a:p>
            <a:pPr algn="r"/>
            <a:r>
              <a:rPr lang="fa-IR" dirty="0" smtClean="0"/>
              <a:t>حرکات هیپرکینتیک</a:t>
            </a:r>
          </a:p>
          <a:p>
            <a:pPr algn="r"/>
            <a:r>
              <a:rPr lang="fa-IR" dirty="0" smtClean="0"/>
              <a:t>بیماری های عصبی که علایم حرکتی دارند</a:t>
            </a:r>
          </a:p>
          <a:p>
            <a:pPr algn="r"/>
            <a:r>
              <a:rPr lang="fa-IR" dirty="0" smtClean="0"/>
              <a:t>صرع میوکلونیک</a:t>
            </a:r>
          </a:p>
          <a:p>
            <a:pPr algn="r"/>
            <a:r>
              <a:rPr lang="fa-IR" dirty="0" smtClean="0"/>
              <a:t>استرئوتایپی</a:t>
            </a:r>
          </a:p>
          <a:p>
            <a:pPr algn="r"/>
            <a:r>
              <a:rPr lang="fa-IR" dirty="0" smtClean="0"/>
              <a:t>اختلال وسواس جبری</a:t>
            </a:r>
          </a:p>
          <a:p>
            <a:pPr algn="r"/>
            <a:endParaRPr lang="fa-IR" dirty="0"/>
          </a:p>
          <a:p>
            <a:pPr algn="r"/>
            <a:r>
              <a:rPr lang="fa-IR" sz="4000" dirty="0" smtClean="0"/>
              <a:t>روند بالینی و پیش آگهی</a:t>
            </a:r>
          </a:p>
          <a:p>
            <a:pPr algn="r"/>
            <a:endParaRPr lang="fa-IR" dirty="0"/>
          </a:p>
          <a:p>
            <a:pPr algn="r"/>
            <a:r>
              <a:rPr lang="fa-IR" dirty="0" smtClean="0"/>
              <a:t>ابتدا بصورت تیک های حرکتی ساده و گذرا در چهره.</a:t>
            </a:r>
            <a:endParaRPr lang="fa-IR" dirty="0"/>
          </a:p>
          <a:p>
            <a:pPr algn="r"/>
            <a:endParaRPr lang="en-US" dirty="0"/>
          </a:p>
        </p:txBody>
      </p:sp>
    </p:spTree>
    <p:extLst>
      <p:ext uri="{BB962C8B-B14F-4D97-AF65-F5344CB8AC3E}">
        <p14:creationId xmlns:p14="http://schemas.microsoft.com/office/powerpoint/2010/main" val="195247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295401" y="601563"/>
            <a:ext cx="9601196" cy="45719"/>
          </a:xfrm>
        </p:spPr>
        <p:txBody>
          <a:bodyPr>
            <a:normAutofit fontScale="90000"/>
          </a:bodyPr>
          <a:lstStyle/>
          <a:p>
            <a:endParaRPr lang="en-US"/>
          </a:p>
        </p:txBody>
      </p:sp>
      <p:sp>
        <p:nvSpPr>
          <p:cNvPr id="3" name="Content Placeholder 2"/>
          <p:cNvSpPr>
            <a:spLocks noGrp="1"/>
          </p:cNvSpPr>
          <p:nvPr>
            <p:ph idx="1"/>
          </p:nvPr>
        </p:nvSpPr>
        <p:spPr>
          <a:xfrm>
            <a:off x="772732" y="647281"/>
            <a:ext cx="10625071" cy="5624729"/>
          </a:xfrm>
        </p:spPr>
        <p:txBody>
          <a:bodyPr>
            <a:normAutofit lnSpcReduction="10000"/>
          </a:bodyPr>
          <a:lstStyle/>
          <a:p>
            <a:pPr algn="r"/>
            <a:r>
              <a:rPr lang="fa-IR" dirty="0" smtClean="0"/>
              <a:t>تیک ها بمرور به قسمت های دیستال تر بدن گسترش می یابند.</a:t>
            </a:r>
          </a:p>
          <a:p>
            <a:pPr algn="r"/>
            <a:r>
              <a:rPr lang="fa-IR" dirty="0" smtClean="0"/>
              <a:t>علایم میتوانند کاهش یا افزایش یا تداوم یابنده باشند.</a:t>
            </a:r>
          </a:p>
          <a:p>
            <a:pPr algn="r"/>
            <a:r>
              <a:rPr lang="fa-IR" dirty="0" smtClean="0"/>
              <a:t>تیک هایی که در صورت هستند نسبت به تیک های تنه و اندام ها بهبودی بهتری دارند.</a:t>
            </a:r>
          </a:p>
          <a:p>
            <a:pPr algn="r"/>
            <a:r>
              <a:rPr lang="fa-IR" dirty="0" smtClean="0"/>
              <a:t>تیک هایی که در سالهای آغازین مدرسه شروع میشوند پیش آگهی بهتری دارند و در اوایل نوجوانی متوقف میشوند.</a:t>
            </a:r>
          </a:p>
          <a:p>
            <a:pPr algn="r"/>
            <a:r>
              <a:rPr lang="fa-IR" dirty="0" smtClean="0"/>
              <a:t>استرس..خستگی...هوای بسیار سرد یا گرم و تحریک های محیطی میتواند تیک را افزایش دهد.</a:t>
            </a:r>
          </a:p>
          <a:p>
            <a:pPr algn="r"/>
            <a:r>
              <a:rPr lang="fa-IR" dirty="0" smtClean="0"/>
              <a:t>تمرکز و غرق شدن در یک فعالیت تیک را کاهش میدهد.</a:t>
            </a:r>
          </a:p>
          <a:p>
            <a:pPr algn="r"/>
            <a:r>
              <a:rPr lang="fa-IR" dirty="0" smtClean="0"/>
              <a:t>تا اوایل بزرگسالی 85 درصد تیک ها متوقف میشوند.</a:t>
            </a:r>
          </a:p>
          <a:p>
            <a:pPr algn="r"/>
            <a:endParaRPr lang="fa-IR" dirty="0"/>
          </a:p>
          <a:p>
            <a:pPr algn="r"/>
            <a:r>
              <a:rPr lang="fa-IR" sz="3600" dirty="0" smtClean="0"/>
              <a:t>اختلال های همراه</a:t>
            </a:r>
          </a:p>
          <a:p>
            <a:pPr algn="r"/>
            <a:r>
              <a:rPr lang="fa-IR" dirty="0" smtClean="0"/>
              <a:t>وسواس جبری...اختلالات اضطرابی...مشکلات یادگیری...گفتار و رفتار مهار گسیخته</a:t>
            </a:r>
          </a:p>
        </p:txBody>
      </p:sp>
    </p:spTree>
    <p:extLst>
      <p:ext uri="{BB962C8B-B14F-4D97-AF65-F5344CB8AC3E}">
        <p14:creationId xmlns:p14="http://schemas.microsoft.com/office/powerpoint/2010/main" val="276304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18492"/>
            <a:ext cx="9601196" cy="45719"/>
          </a:xfrm>
        </p:spPr>
        <p:txBody>
          <a:bodyPr>
            <a:normAutofit fontScale="90000"/>
          </a:bodyPr>
          <a:lstStyle/>
          <a:p>
            <a:endParaRPr lang="en-US" dirty="0"/>
          </a:p>
        </p:txBody>
      </p:sp>
      <p:sp>
        <p:nvSpPr>
          <p:cNvPr id="3" name="Content Placeholder 2"/>
          <p:cNvSpPr>
            <a:spLocks noGrp="1"/>
          </p:cNvSpPr>
          <p:nvPr>
            <p:ph idx="1"/>
          </p:nvPr>
        </p:nvSpPr>
        <p:spPr>
          <a:xfrm>
            <a:off x="811369" y="746975"/>
            <a:ext cx="10625070" cy="5473521"/>
          </a:xfrm>
        </p:spPr>
        <p:txBody>
          <a:bodyPr>
            <a:normAutofit/>
          </a:bodyPr>
          <a:lstStyle/>
          <a:p>
            <a:pPr algn="r"/>
            <a:r>
              <a:rPr lang="fa-IR" sz="4000" dirty="0" smtClean="0"/>
              <a:t>درمان</a:t>
            </a:r>
          </a:p>
          <a:p>
            <a:pPr algn="r"/>
            <a:endParaRPr lang="fa-IR" sz="4000" dirty="0"/>
          </a:p>
          <a:p>
            <a:pPr algn="r"/>
            <a:r>
              <a:rPr lang="fa-IR" dirty="0" smtClean="0"/>
              <a:t>مداخلات آموزشی و حمایتی</a:t>
            </a:r>
          </a:p>
          <a:p>
            <a:pPr algn="r"/>
            <a:r>
              <a:rPr lang="fa-IR" dirty="0" smtClean="0"/>
              <a:t>مداخلات دارویی :آنتاگونیست های دوپامین و آگونیست های آلفا 2 آدرنرژیک</a:t>
            </a:r>
          </a:p>
          <a:p>
            <a:pPr algn="r"/>
            <a:r>
              <a:rPr lang="fa-IR" dirty="0" smtClean="0"/>
              <a:t>رفتاردرمانی</a:t>
            </a:r>
          </a:p>
          <a:p>
            <a:pPr algn="r"/>
            <a:r>
              <a:rPr lang="fa-IR" dirty="0" smtClean="0"/>
              <a:t>روان درمانی</a:t>
            </a:r>
          </a:p>
          <a:p>
            <a:pPr algn="r"/>
            <a:endParaRPr lang="fa-IR" dirty="0" smtClean="0"/>
          </a:p>
          <a:p>
            <a:pPr algn="r"/>
            <a:endParaRPr lang="fa-IR" dirty="0" smtClean="0"/>
          </a:p>
        </p:txBody>
      </p:sp>
    </p:spTree>
    <p:extLst>
      <p:ext uri="{BB962C8B-B14F-4D97-AF65-F5344CB8AC3E}">
        <p14:creationId xmlns:p14="http://schemas.microsoft.com/office/powerpoint/2010/main" val="409077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73040"/>
            <a:ext cx="9601196" cy="1303867"/>
          </a:xfrm>
        </p:spPr>
        <p:txBody>
          <a:bodyPr/>
          <a:lstStyle/>
          <a:p>
            <a:r>
              <a:rPr lang="fa-IR" dirty="0" smtClean="0"/>
              <a:t>اختلالات روان گویی کودک</a:t>
            </a:r>
            <a:endParaRPr lang="en-US" dirty="0"/>
          </a:p>
        </p:txBody>
      </p:sp>
      <p:sp>
        <p:nvSpPr>
          <p:cNvPr id="3" name="Content Placeholder 2"/>
          <p:cNvSpPr>
            <a:spLocks noGrp="1"/>
          </p:cNvSpPr>
          <p:nvPr>
            <p:ph idx="1"/>
          </p:nvPr>
        </p:nvSpPr>
        <p:spPr>
          <a:xfrm>
            <a:off x="811369" y="1764407"/>
            <a:ext cx="10560676" cy="4443210"/>
          </a:xfrm>
        </p:spPr>
        <p:txBody>
          <a:bodyPr/>
          <a:lstStyle/>
          <a:p>
            <a:pPr algn="r"/>
            <a:endParaRPr lang="fa-IR" dirty="0" smtClean="0"/>
          </a:p>
          <a:p>
            <a:pPr algn="r"/>
            <a:r>
              <a:rPr lang="fa-IR" dirty="0" smtClean="0"/>
              <a:t>فردی که لکنت دارد به صورت غیر ارادی در بیان نرم به هم پیوسته و روان حروف در کلمات..پیوستگی کلمات..در جمله و آهنگ کلام مشکل دارد.</a:t>
            </a:r>
          </a:p>
          <a:p>
            <a:pPr algn="r"/>
            <a:endParaRPr lang="fa-IR" dirty="0"/>
          </a:p>
          <a:p>
            <a:pPr algn="r"/>
            <a:r>
              <a:rPr lang="fa-IR" sz="3600" dirty="0" smtClean="0"/>
              <a:t>همه گیر شناسی</a:t>
            </a:r>
          </a:p>
          <a:p>
            <a:pPr algn="r"/>
            <a:r>
              <a:rPr lang="fa-IR" dirty="0" smtClean="0"/>
              <a:t>بروز لکنت در سنین 4-2 سال بیشتر است.در کودکی فراوانی در دختر و پسر یکسان است.</a:t>
            </a:r>
          </a:p>
          <a:p>
            <a:pPr algn="r"/>
            <a:r>
              <a:rPr lang="fa-IR" dirty="0" smtClean="0"/>
              <a:t>بهبودی لکنت دختران بیشتر است.</a:t>
            </a:r>
          </a:p>
          <a:p>
            <a:pPr algn="r"/>
            <a:r>
              <a:rPr lang="fa-IR" dirty="0" smtClean="0"/>
              <a:t>در نوجوانی فراوانی لکنت پسران 3 تا 4 برابر دختران است.</a:t>
            </a:r>
            <a:endParaRPr lang="en-US" dirty="0"/>
          </a:p>
        </p:txBody>
      </p:sp>
    </p:spTree>
    <p:extLst>
      <p:ext uri="{BB962C8B-B14F-4D97-AF65-F5344CB8AC3E}">
        <p14:creationId xmlns:p14="http://schemas.microsoft.com/office/powerpoint/2010/main" val="336407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60161"/>
            <a:ext cx="9601196" cy="730757"/>
          </a:xfrm>
        </p:spPr>
        <p:txBody>
          <a:bodyPr>
            <a:normAutofit fontScale="90000"/>
          </a:bodyPr>
          <a:lstStyle/>
          <a:p>
            <a:pPr algn="r"/>
            <a:r>
              <a:rPr lang="fa-IR" dirty="0" smtClean="0"/>
              <a:t>سبب شناسی</a:t>
            </a:r>
            <a:endParaRPr lang="en-US" dirty="0"/>
          </a:p>
        </p:txBody>
      </p:sp>
      <p:sp>
        <p:nvSpPr>
          <p:cNvPr id="3" name="Content Placeholder 2"/>
          <p:cNvSpPr>
            <a:spLocks noGrp="1"/>
          </p:cNvSpPr>
          <p:nvPr>
            <p:ph idx="1"/>
          </p:nvPr>
        </p:nvSpPr>
        <p:spPr>
          <a:xfrm>
            <a:off x="811369" y="1390917"/>
            <a:ext cx="10586434" cy="4881093"/>
          </a:xfrm>
        </p:spPr>
        <p:txBody>
          <a:bodyPr/>
          <a:lstStyle/>
          <a:p>
            <a:pPr algn="r"/>
            <a:endParaRPr lang="fa-IR" dirty="0" smtClean="0"/>
          </a:p>
          <a:p>
            <a:pPr algn="r"/>
            <a:r>
              <a:rPr lang="fa-IR" dirty="0" smtClean="0"/>
              <a:t>استرس میتواند لکنت را افزایش دهد.</a:t>
            </a:r>
          </a:p>
          <a:p>
            <a:pPr algn="r"/>
            <a:r>
              <a:rPr lang="fa-IR" dirty="0" smtClean="0"/>
              <a:t>لکنت ریشه بیولوؤژیک دارد.عوامل ؤژنتیکی در لکنت تاثیر دارند.</a:t>
            </a:r>
          </a:p>
          <a:p>
            <a:pPr algn="r"/>
            <a:endParaRPr lang="fa-IR" dirty="0"/>
          </a:p>
          <a:p>
            <a:pPr algn="r"/>
            <a:r>
              <a:rPr lang="fa-IR" sz="3600" dirty="0" smtClean="0"/>
              <a:t>علایم بالینی</a:t>
            </a:r>
          </a:p>
          <a:p>
            <a:pPr marL="0" indent="0" algn="r">
              <a:buNone/>
            </a:pPr>
            <a:r>
              <a:rPr lang="fa-IR" dirty="0" smtClean="0"/>
              <a:t>بین سنین 7-2 سالگی شروع میشود.</a:t>
            </a:r>
          </a:p>
          <a:p>
            <a:pPr algn="r"/>
            <a:r>
              <a:rPr lang="fa-IR" dirty="0" smtClean="0"/>
              <a:t>لکنت بصورت تکرار حروف یا هجی های کلمات...کشیدن برخی صداها...اداکردن بریه بریده کلمات.است</a:t>
            </a:r>
          </a:p>
          <a:p>
            <a:pPr algn="r"/>
            <a:r>
              <a:rPr lang="fa-IR" dirty="0" smtClean="0"/>
              <a:t>شروع تدریجی یا ناگهانی است.</a:t>
            </a:r>
          </a:p>
          <a:p>
            <a:pPr algn="r"/>
            <a:endParaRPr lang="en-US" dirty="0"/>
          </a:p>
        </p:txBody>
      </p:sp>
    </p:spTree>
    <p:extLst>
      <p:ext uri="{BB962C8B-B14F-4D97-AF65-F5344CB8AC3E}">
        <p14:creationId xmlns:p14="http://schemas.microsoft.com/office/powerpoint/2010/main" val="1707800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28341"/>
            <a:ext cx="9601196" cy="61057"/>
          </a:xfrm>
        </p:spPr>
        <p:txBody>
          <a:bodyPr>
            <a:normAutofit fontScale="90000"/>
          </a:bodyPr>
          <a:lstStyle/>
          <a:p>
            <a:endParaRPr lang="en-US"/>
          </a:p>
        </p:txBody>
      </p:sp>
      <p:sp>
        <p:nvSpPr>
          <p:cNvPr id="3" name="Content Placeholder 2"/>
          <p:cNvSpPr>
            <a:spLocks noGrp="1"/>
          </p:cNvSpPr>
          <p:nvPr>
            <p:ph idx="1"/>
          </p:nvPr>
        </p:nvSpPr>
        <p:spPr>
          <a:xfrm>
            <a:off x="798490" y="643943"/>
            <a:ext cx="10599313" cy="5563673"/>
          </a:xfrm>
        </p:spPr>
        <p:txBody>
          <a:bodyPr>
            <a:normAutofit lnSpcReduction="10000"/>
          </a:bodyPr>
          <a:lstStyle/>
          <a:p>
            <a:pPr algn="r"/>
            <a:r>
              <a:rPr lang="fa-IR" dirty="0" smtClean="0"/>
              <a:t>فرد حین لکنت ممکن است دچار پلک زدن های سریع..لرزش هایی در لب و تنفس های نامنظم شود.</a:t>
            </a:r>
          </a:p>
          <a:p>
            <a:pPr algn="r"/>
            <a:endParaRPr lang="fa-IR" dirty="0"/>
          </a:p>
          <a:p>
            <a:pPr algn="r"/>
            <a:r>
              <a:rPr lang="fa-IR" dirty="0" smtClean="0"/>
              <a:t>بیشتر عبارت های ساده و کوتاه بکار میبرند.</a:t>
            </a:r>
          </a:p>
          <a:p>
            <a:pPr algn="r"/>
            <a:r>
              <a:rPr lang="fa-IR" dirty="0" smtClean="0"/>
              <a:t>شدت لکنت در شرایط خستگی و استرس افزایش می یابد.</a:t>
            </a:r>
          </a:p>
          <a:p>
            <a:pPr algn="r"/>
            <a:r>
              <a:rPr lang="fa-IR" dirty="0" smtClean="0"/>
              <a:t>در برخی تقسیم بندی ها لکنت  گفته که لکنت لازم است 3 ماه ادامه داشته باشد.</a:t>
            </a:r>
          </a:p>
          <a:p>
            <a:pPr algn="r"/>
            <a:endParaRPr lang="fa-IR" dirty="0"/>
          </a:p>
          <a:p>
            <a:pPr algn="r"/>
            <a:r>
              <a:rPr lang="fa-IR" sz="3600" dirty="0" smtClean="0"/>
              <a:t>تشخیص های افتراقی</a:t>
            </a:r>
          </a:p>
          <a:p>
            <a:pPr algn="r"/>
            <a:r>
              <a:rPr lang="fa-IR" dirty="0" smtClean="0"/>
              <a:t>ناروانی طبیعی</a:t>
            </a:r>
          </a:p>
          <a:p>
            <a:pPr algn="r"/>
            <a:r>
              <a:rPr lang="fa-IR" dirty="0" smtClean="0"/>
              <a:t>کلاترینگ:در کلاترینگ کلام سریع و کمتر قابل فهم است و اغلب دارای اشتباه در دستور زبان است.</a:t>
            </a:r>
          </a:p>
          <a:p>
            <a:pPr algn="r"/>
            <a:r>
              <a:rPr lang="fa-IR" dirty="0" smtClean="0"/>
              <a:t>لکنت نورولوژیک اکتسابی: با اختلال های مختلف مانند آسیب های مغزی و بیماری های سیستم اکستراپیرامیدال همراه است.</a:t>
            </a:r>
          </a:p>
          <a:p>
            <a:pPr algn="r"/>
            <a:endParaRPr lang="en-US" dirty="0"/>
          </a:p>
        </p:txBody>
      </p:sp>
    </p:spTree>
    <p:extLst>
      <p:ext uri="{BB962C8B-B14F-4D97-AF65-F5344CB8AC3E}">
        <p14:creationId xmlns:p14="http://schemas.microsoft.com/office/powerpoint/2010/main" val="423169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295401" y="575804"/>
            <a:ext cx="9601196" cy="45719"/>
          </a:xfrm>
        </p:spPr>
        <p:txBody>
          <a:bodyPr>
            <a:normAutofit fontScale="90000"/>
          </a:bodyPr>
          <a:lstStyle/>
          <a:p>
            <a:endParaRPr lang="en-US" dirty="0"/>
          </a:p>
        </p:txBody>
      </p:sp>
      <p:sp>
        <p:nvSpPr>
          <p:cNvPr id="3" name="Content Placeholder 2"/>
          <p:cNvSpPr>
            <a:spLocks noGrp="1"/>
          </p:cNvSpPr>
          <p:nvPr>
            <p:ph idx="1"/>
          </p:nvPr>
        </p:nvSpPr>
        <p:spPr>
          <a:xfrm>
            <a:off x="811368" y="621523"/>
            <a:ext cx="10637949" cy="5637609"/>
          </a:xfrm>
        </p:spPr>
        <p:txBody>
          <a:bodyPr>
            <a:normAutofit/>
          </a:bodyPr>
          <a:lstStyle/>
          <a:p>
            <a:pPr marL="0" indent="0" algn="r">
              <a:buNone/>
            </a:pPr>
            <a:r>
              <a:rPr lang="fa-IR" sz="4400" dirty="0" smtClean="0"/>
              <a:t>سیر بالینی</a:t>
            </a:r>
          </a:p>
          <a:p>
            <a:pPr algn="r"/>
            <a:endParaRPr lang="fa-IR" dirty="0" smtClean="0"/>
          </a:p>
          <a:p>
            <a:pPr algn="r"/>
            <a:r>
              <a:rPr lang="fa-IR" dirty="0" smtClean="0"/>
              <a:t>50 تا 80 درصد لکنت های خفیف بچه ها در بزرگسالی خودبخود بهبود می یابند.</a:t>
            </a:r>
          </a:p>
          <a:p>
            <a:pPr algn="r"/>
            <a:r>
              <a:rPr lang="fa-IR" dirty="0" smtClean="0"/>
              <a:t>بهبودی در دختران بیشتر است.</a:t>
            </a:r>
          </a:p>
          <a:p>
            <a:pPr algn="r"/>
            <a:r>
              <a:rPr lang="fa-IR" dirty="0" smtClean="0"/>
              <a:t>سیر طولانی و همراه با دوره هایی از فراز و فرود است.</a:t>
            </a:r>
          </a:p>
          <a:p>
            <a:pPr marL="0" indent="0" algn="r">
              <a:buNone/>
            </a:pPr>
            <a:r>
              <a:rPr lang="fa-IR" dirty="0" smtClean="0"/>
              <a:t>ثابت بودن لکنت در یکسال ابتدایی شروع لکنت همراه با پیش آگهی بد است.</a:t>
            </a:r>
          </a:p>
          <a:p>
            <a:pPr marL="0" indent="0" algn="r">
              <a:buNone/>
            </a:pPr>
            <a:r>
              <a:rPr lang="fa-IR" dirty="0" smtClean="0"/>
              <a:t>شدت .لکنت .در 8 سالگی پیشگو کننده پیش آگهی خوب یا بد است.</a:t>
            </a:r>
          </a:p>
          <a:p>
            <a:pPr marL="0" indent="0" algn="r">
              <a:buNone/>
            </a:pPr>
            <a:r>
              <a:rPr lang="fa-IR" dirty="0" smtClean="0"/>
              <a:t>بهبودی در نوجوانی و بلو نیز شایع است.</a:t>
            </a:r>
          </a:p>
          <a:p>
            <a:pPr marL="0" indent="0" algn="r">
              <a:buNone/>
            </a:pPr>
            <a:r>
              <a:rPr lang="fa-IR" dirty="0" smtClean="0"/>
              <a:t>بهبودی کامل پس از بلوغ نادر است.</a:t>
            </a:r>
          </a:p>
          <a:p>
            <a:pPr marL="0" indent="0" algn="r">
              <a:buNone/>
            </a:pPr>
            <a:r>
              <a:rPr lang="fa-IR" dirty="0" smtClean="0"/>
              <a:t>ابتدا حالت دوره ای و سپس حالت مزمن میگیرد.</a:t>
            </a:r>
          </a:p>
          <a:p>
            <a:pPr marL="0" indent="0" algn="r">
              <a:buNone/>
            </a:pPr>
            <a:endParaRPr lang="en-US" dirty="0"/>
          </a:p>
        </p:txBody>
      </p:sp>
    </p:spTree>
    <p:extLst>
      <p:ext uri="{BB962C8B-B14F-4D97-AF65-F5344CB8AC3E}">
        <p14:creationId xmlns:p14="http://schemas.microsoft.com/office/powerpoint/2010/main" val="426760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369" y="634402"/>
            <a:ext cx="10612192" cy="5611851"/>
          </a:xfrm>
        </p:spPr>
        <p:txBody>
          <a:bodyPr/>
          <a:lstStyle/>
          <a:p>
            <a:pPr algn="r"/>
            <a:r>
              <a:rPr lang="fa-IR" dirty="0" smtClean="0"/>
              <a:t>در این کودکان ترس های خاص ..عصبی بودن ..علایم اضطرابی .و اجتناب از رفتن به مدرسه بیشتر است.</a:t>
            </a:r>
          </a:p>
          <a:p>
            <a:pPr algn="r"/>
            <a:r>
              <a:rPr lang="fa-IR" dirty="0" smtClean="0"/>
              <a:t>اضطراب و واکنش های هیجانی در بزرگسالی این بیماران بیشتر است.</a:t>
            </a:r>
          </a:p>
          <a:p>
            <a:pPr algn="r"/>
            <a:r>
              <a:rPr lang="fa-IR" dirty="0" smtClean="0"/>
              <a:t>محدودیت در پیشرفت تحصیلی و انتخاب شغل دارند.</a:t>
            </a:r>
          </a:p>
          <a:p>
            <a:pPr algn="r"/>
            <a:r>
              <a:rPr lang="fa-IR" dirty="0" smtClean="0"/>
              <a:t>در حدود نیمی از این افراد اضطراب اجتماعی دیده میشود.</a:t>
            </a:r>
          </a:p>
          <a:p>
            <a:pPr algn="r"/>
            <a:endParaRPr lang="fa-IR" dirty="0"/>
          </a:p>
          <a:p>
            <a:pPr algn="r"/>
            <a:r>
              <a:rPr lang="fa-IR" sz="4000" dirty="0" smtClean="0"/>
              <a:t>درمان</a:t>
            </a:r>
          </a:p>
          <a:p>
            <a:pPr algn="r"/>
            <a:r>
              <a:rPr lang="fa-IR" dirty="0" smtClean="0"/>
              <a:t>مداخله زود هنگام تاثیر مثبت دارد.</a:t>
            </a:r>
          </a:p>
          <a:p>
            <a:pPr algn="r"/>
            <a:r>
              <a:rPr lang="fa-IR" dirty="0" smtClean="0"/>
              <a:t>درمان اصلی گفتار درمانی است.</a:t>
            </a:r>
          </a:p>
          <a:p>
            <a:pPr algn="r"/>
            <a:r>
              <a:rPr lang="fa-IR" dirty="0" smtClean="0"/>
              <a:t>روان درمانی و. تمرین های آرام بخشی.</a:t>
            </a:r>
          </a:p>
        </p:txBody>
      </p:sp>
      <p:sp>
        <p:nvSpPr>
          <p:cNvPr id="4" name="Title 3"/>
          <p:cNvSpPr>
            <a:spLocks noGrp="1"/>
          </p:cNvSpPr>
          <p:nvPr>
            <p:ph type="title"/>
          </p:nvPr>
        </p:nvSpPr>
        <p:spPr>
          <a:xfrm flipV="1">
            <a:off x="1449948" y="485653"/>
            <a:ext cx="9601196" cy="45719"/>
          </a:xfrm>
        </p:spPr>
        <p:txBody>
          <a:bodyPr>
            <a:normAutofit fontScale="90000"/>
          </a:bodyPr>
          <a:lstStyle/>
          <a:p>
            <a:endParaRPr lang="en-US" dirty="0"/>
          </a:p>
        </p:txBody>
      </p:sp>
    </p:spTree>
    <p:extLst>
      <p:ext uri="{BB962C8B-B14F-4D97-AF65-F5344CB8AC3E}">
        <p14:creationId xmlns:p14="http://schemas.microsoft.com/office/powerpoint/2010/main" val="1875261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سوگ و سوگواری در کودکان</a:t>
            </a:r>
            <a:endParaRPr lang="en-US" dirty="0"/>
          </a:p>
        </p:txBody>
      </p:sp>
      <p:sp>
        <p:nvSpPr>
          <p:cNvPr id="3" name="Content Placeholder 2"/>
          <p:cNvSpPr>
            <a:spLocks noGrp="1"/>
          </p:cNvSpPr>
          <p:nvPr>
            <p:ph idx="1"/>
          </p:nvPr>
        </p:nvSpPr>
        <p:spPr>
          <a:xfrm>
            <a:off x="785611" y="2556931"/>
            <a:ext cx="10612192" cy="3650685"/>
          </a:xfrm>
        </p:spPr>
        <p:txBody>
          <a:bodyPr/>
          <a:lstStyle/>
          <a:p>
            <a:pPr algn="r"/>
            <a:r>
              <a:rPr lang="fa-IR" dirty="0" smtClean="0"/>
              <a:t>سوگ: به احساس ذهنی شخص پس از مرگ عزیز از دست رفته اطلاق میشود.</a:t>
            </a:r>
          </a:p>
          <a:p>
            <a:pPr algn="r"/>
            <a:r>
              <a:rPr lang="fa-IR" dirty="0" smtClean="0"/>
              <a:t>داغدیدگی:به از دست دادن شخص مورد علاقه به علت مرگ اطلاق میشود و سوگوار بودن را میرساند.</a:t>
            </a:r>
          </a:p>
          <a:p>
            <a:pPr algn="r"/>
            <a:endParaRPr lang="fa-IR" dirty="0" smtClean="0"/>
          </a:p>
          <a:p>
            <a:pPr algn="r"/>
            <a:r>
              <a:rPr lang="fa-IR" dirty="0" smtClean="0"/>
              <a:t>واکنش های سوگ در کودکان به سطح رشدی و تکاملی آنها و درک آنها از مفهوم مرگ بستگی دارد و ممکن است مشابه واکنش های بزرگسالان نباشد.</a:t>
            </a:r>
          </a:p>
        </p:txBody>
      </p:sp>
    </p:spTree>
    <p:extLst>
      <p:ext uri="{BB962C8B-B14F-4D97-AF65-F5344CB8AC3E}">
        <p14:creationId xmlns:p14="http://schemas.microsoft.com/office/powerpoint/2010/main" val="352435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t>اختلالات طیف اوتیسم</a:t>
            </a:r>
            <a:endParaRPr lang="en-US" sz="4800" dirty="0"/>
          </a:p>
        </p:txBody>
      </p:sp>
      <p:sp>
        <p:nvSpPr>
          <p:cNvPr id="3" name="Content Placeholder 2"/>
          <p:cNvSpPr>
            <a:spLocks noGrp="1"/>
          </p:cNvSpPr>
          <p:nvPr>
            <p:ph idx="1"/>
          </p:nvPr>
        </p:nvSpPr>
        <p:spPr>
          <a:xfrm>
            <a:off x="1295401" y="2047742"/>
            <a:ext cx="9601196" cy="4159876"/>
          </a:xfrm>
        </p:spPr>
        <p:txBody>
          <a:bodyPr>
            <a:normAutofit fontScale="92500" lnSpcReduction="20000"/>
          </a:bodyPr>
          <a:lstStyle/>
          <a:p>
            <a:pPr algn="r"/>
            <a:r>
              <a:rPr lang="fa-IR" dirty="0" smtClean="0"/>
              <a:t>مربوط به سه حوزه ی ارتباط اجتماعی.رفتارهای محدود و تکرراری و تکامل و استفاده غیرمعمول از زبان است.</a:t>
            </a:r>
          </a:p>
          <a:p>
            <a:pPr algn="r"/>
            <a:r>
              <a:rPr lang="fa-IR" dirty="0" smtClean="0">
                <a:solidFill>
                  <a:srgbClr val="FF0000"/>
                </a:solidFill>
              </a:rPr>
              <a:t>همه گیرشناسی: </a:t>
            </a:r>
            <a:r>
              <a:rPr lang="fa-IR" dirty="0" smtClean="0">
                <a:solidFill>
                  <a:schemeClr val="tx1"/>
                </a:solidFill>
              </a:rPr>
              <a:t>شیوع آن در پسر ها 4 برابر دختر هاست .</a:t>
            </a:r>
          </a:p>
          <a:p>
            <a:pPr algn="r"/>
            <a:r>
              <a:rPr lang="fa-IR" dirty="0" smtClean="0">
                <a:solidFill>
                  <a:schemeClr val="tx1"/>
                </a:solidFill>
              </a:rPr>
              <a:t>در دختران اغلب همراه با کم توانی ذهنی دیده میشود</a:t>
            </a:r>
          </a:p>
          <a:p>
            <a:pPr algn="r"/>
            <a:r>
              <a:rPr lang="fa-IR" dirty="0" smtClean="0">
                <a:solidFill>
                  <a:srgbClr val="FF0000"/>
                </a:solidFill>
              </a:rPr>
              <a:t>سبب شناسی  </a:t>
            </a:r>
            <a:r>
              <a:rPr lang="fa-IR" dirty="0" smtClean="0">
                <a:solidFill>
                  <a:schemeClr val="tx1"/>
                </a:solidFill>
              </a:rPr>
              <a:t>:ژنتیک نقش مهمی دارد.3-2 درصد از کودکان مبتلا به اوتیسم سندروم ایکس شکننده دارند.ناهنجاری لوب پیشانی در این بیماران مشهود است.اختلال در مخچه لوب تمپورال و سیستم لیمبیک هم دیده میشود.</a:t>
            </a:r>
          </a:p>
          <a:p>
            <a:pPr algn="r"/>
            <a:r>
              <a:rPr lang="fa-IR" dirty="0" smtClean="0">
                <a:solidFill>
                  <a:srgbClr val="FF0000"/>
                </a:solidFill>
              </a:rPr>
              <a:t>علایم بالینی: </a:t>
            </a:r>
            <a:r>
              <a:rPr lang="fa-IR" dirty="0" smtClean="0">
                <a:solidFill>
                  <a:schemeClr val="tx1"/>
                </a:solidFill>
              </a:rPr>
              <a:t>مشکل در برقراری ارتباط با دیگران.به محرک های محیطی حساس نیستند.اختلال در توجه پیوسته دارند.به والدین خود بیش از دیگران پاسخ می دهند.کمتر رفتار های عاطفی نشان میدهند.تاخیر در یادگیری کلام.گاهی اکولالیا و استفاده از ضمایر غلط در آنها دیده میشود.علایق و رفتارها محدود و تکراری است.داشتن حرکات کلیشه ای...علاقه به داشتن حرکات چرخشی یا دیدن حرکات چرخشی..بالا بودن آستانه درک..</a:t>
            </a:r>
          </a:p>
          <a:p>
            <a:pPr algn="r"/>
            <a:endParaRPr lang="fa-IR" dirty="0">
              <a:solidFill>
                <a:schemeClr val="tx1"/>
              </a:solidFill>
            </a:endParaRPr>
          </a:p>
          <a:p>
            <a:pPr algn="r"/>
            <a:endParaRPr lang="fa-IR" dirty="0" smtClean="0">
              <a:solidFill>
                <a:schemeClr val="tx1"/>
              </a:solidFill>
            </a:endParaRPr>
          </a:p>
          <a:p>
            <a:pPr algn="r"/>
            <a:endParaRPr lang="fa-IR" dirty="0">
              <a:solidFill>
                <a:schemeClr val="tx1"/>
              </a:solidFill>
            </a:endParaRPr>
          </a:p>
          <a:p>
            <a:pPr algn="r"/>
            <a:endParaRPr lang="fa-IR" dirty="0" smtClean="0">
              <a:solidFill>
                <a:schemeClr val="tx1"/>
              </a:solidFill>
            </a:endParaRPr>
          </a:p>
          <a:p>
            <a:pPr algn="r"/>
            <a:endParaRPr lang="fa-IR" dirty="0">
              <a:solidFill>
                <a:schemeClr val="tx1"/>
              </a:solidFill>
            </a:endParaRPr>
          </a:p>
          <a:p>
            <a:pPr algn="r"/>
            <a:endParaRPr lang="fa-IR" dirty="0" smtClean="0">
              <a:solidFill>
                <a:schemeClr val="tx1"/>
              </a:solidFill>
            </a:endParaRPr>
          </a:p>
          <a:p>
            <a:pPr algn="r"/>
            <a:endParaRPr lang="en-US" dirty="0">
              <a:solidFill>
                <a:srgbClr val="FF0000"/>
              </a:solidFill>
            </a:endParaRPr>
          </a:p>
        </p:txBody>
      </p:sp>
    </p:spTree>
    <p:extLst>
      <p:ext uri="{BB962C8B-B14F-4D97-AF65-F5344CB8AC3E}">
        <p14:creationId xmlns:p14="http://schemas.microsoft.com/office/powerpoint/2010/main" val="3602919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34403"/>
            <a:ext cx="9601196" cy="717879"/>
          </a:xfrm>
        </p:spPr>
        <p:txBody>
          <a:bodyPr>
            <a:normAutofit fontScale="90000"/>
          </a:bodyPr>
          <a:lstStyle/>
          <a:p>
            <a:r>
              <a:rPr lang="fa-IR" dirty="0" smtClean="0"/>
              <a:t>تظاهرات و واکنش های سوگ در کودکان</a:t>
            </a:r>
            <a:endParaRPr lang="en-US" dirty="0"/>
          </a:p>
        </p:txBody>
      </p:sp>
      <p:sp>
        <p:nvSpPr>
          <p:cNvPr id="3" name="Content Placeholder 2"/>
          <p:cNvSpPr>
            <a:spLocks noGrp="1"/>
          </p:cNvSpPr>
          <p:nvPr>
            <p:ph idx="1"/>
          </p:nvPr>
        </p:nvSpPr>
        <p:spPr>
          <a:xfrm>
            <a:off x="811370" y="1262130"/>
            <a:ext cx="10547796" cy="4958366"/>
          </a:xfrm>
        </p:spPr>
        <p:txBody>
          <a:bodyPr/>
          <a:lstStyle/>
          <a:p>
            <a:pPr algn="r"/>
            <a:endParaRPr lang="fa-IR" dirty="0" smtClean="0"/>
          </a:p>
          <a:p>
            <a:pPr marL="0" indent="0" algn="r">
              <a:buNone/>
            </a:pPr>
            <a:r>
              <a:rPr lang="fa-IR" dirty="0" smtClean="0"/>
              <a:t>ممکن است سوگ کمی را در زمان مرگ نشان دهند و اثرات کامل فقدان را بعدا تجربه کنند.</a:t>
            </a:r>
          </a:p>
          <a:p>
            <a:pPr algn="r"/>
            <a:r>
              <a:rPr lang="fa-IR" dirty="0" smtClean="0"/>
              <a:t>ممکن است منزوی نشوند و خود را درگیر فعالیت هایی بکنند.</a:t>
            </a:r>
          </a:p>
          <a:p>
            <a:pPr algn="r"/>
            <a:r>
              <a:rPr lang="fa-IR" dirty="0" smtClean="0"/>
              <a:t>بی تفاوتی ..خشم یا بدرفتاری ممکن است بیشتر از غمگینی در آنها دیده شود.</a:t>
            </a:r>
          </a:p>
          <a:p>
            <a:pPr algn="r"/>
            <a:r>
              <a:rPr lang="fa-IR" dirty="0" smtClean="0"/>
              <a:t>رفتار کودکان ممکن است ناپایدار...متغیر و غیر قابل پیش بینی باشد.</a:t>
            </a:r>
          </a:p>
          <a:p>
            <a:pPr algn="r"/>
            <a:r>
              <a:rPr lang="fa-IR" dirty="0" smtClean="0"/>
              <a:t>سوگ یک کودک اغلب بیشتر از یک بزرگسال طول میکشد.</a:t>
            </a:r>
          </a:p>
          <a:p>
            <a:pPr algn="r"/>
            <a:r>
              <a:rPr lang="fa-IR" dirty="0" smtClean="0"/>
              <a:t>کودکان اغلب بازی های مرگ و مردن را به عنوان راهی برای کارکردن یا غلبه بر احساساتو اضطرابشان انجام میدهند.</a:t>
            </a:r>
          </a:p>
          <a:p>
            <a:pPr algn="r"/>
            <a:r>
              <a:rPr lang="fa-IR" dirty="0" smtClean="0"/>
              <a:t>بچه های کوچکتر مشکلاتی در خواب و خوراک..کنترل ادرار و مدفوع دارند.</a:t>
            </a:r>
          </a:p>
          <a:p>
            <a:pPr algn="r"/>
            <a:r>
              <a:rPr lang="fa-IR" dirty="0" smtClean="0"/>
              <a:t>میزان حملات افسردگی در کودکان و نوجوانان سوگوار بالاست. </a:t>
            </a:r>
            <a:endParaRPr lang="en-US" dirty="0"/>
          </a:p>
        </p:txBody>
      </p:sp>
    </p:spTree>
    <p:extLst>
      <p:ext uri="{BB962C8B-B14F-4D97-AF65-F5344CB8AC3E}">
        <p14:creationId xmlns:p14="http://schemas.microsoft.com/office/powerpoint/2010/main" val="83930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47282"/>
            <a:ext cx="9601196" cy="486060"/>
          </a:xfrm>
        </p:spPr>
        <p:txBody>
          <a:bodyPr>
            <a:normAutofit fontScale="90000"/>
          </a:bodyPr>
          <a:lstStyle/>
          <a:p>
            <a:r>
              <a:rPr lang="fa-IR" dirty="0" smtClean="0"/>
              <a:t>درک کودکان و نوجوانان از مرگ</a:t>
            </a:r>
            <a:endParaRPr lang="en-US" dirty="0"/>
          </a:p>
        </p:txBody>
      </p:sp>
      <p:sp>
        <p:nvSpPr>
          <p:cNvPr id="3" name="Content Placeholder 2"/>
          <p:cNvSpPr>
            <a:spLocks noGrp="1"/>
          </p:cNvSpPr>
          <p:nvPr>
            <p:ph idx="1"/>
          </p:nvPr>
        </p:nvSpPr>
        <p:spPr>
          <a:xfrm>
            <a:off x="824248" y="1133341"/>
            <a:ext cx="10560675" cy="5100033"/>
          </a:xfrm>
        </p:spPr>
        <p:txBody>
          <a:bodyPr/>
          <a:lstStyle/>
          <a:p>
            <a:endParaRPr lang="fa-IR" dirty="0" smtClean="0"/>
          </a:p>
          <a:p>
            <a:pPr algn="r"/>
            <a:r>
              <a:rPr lang="fa-IR" sz="3600" dirty="0" smtClean="0"/>
              <a:t>1-سن صفر تا 2 ساله</a:t>
            </a:r>
          </a:p>
          <a:p>
            <a:pPr algn="r"/>
            <a:r>
              <a:rPr lang="fa-IR" dirty="0" smtClean="0"/>
              <a:t>شیرخواران و کودکان نوپایی که واکنش نشان میدهند حتی اگر از چیزی که رخ داده است خیلی آگاه نباشند.</a:t>
            </a:r>
          </a:p>
          <a:p>
            <a:pPr algn="r"/>
            <a:endParaRPr lang="fa-IR" dirty="0"/>
          </a:p>
          <a:p>
            <a:pPr algn="r"/>
            <a:r>
              <a:rPr lang="fa-IR" sz="3600" dirty="0" smtClean="0"/>
              <a:t>2-سن 7-2 سالگی</a:t>
            </a:r>
          </a:p>
          <a:p>
            <a:pPr algn="r"/>
            <a:r>
              <a:rPr lang="fa-IR" dirty="0" smtClean="0"/>
              <a:t>وقتی آنها با وقایع تروماتیک مثل مرگ یکی از والدین مواجه میشوند میتوانند شروع به درک برخی از مفاهیم مرگ میکنند.</a:t>
            </a:r>
            <a:endParaRPr lang="en-US" dirty="0"/>
          </a:p>
        </p:txBody>
      </p:sp>
    </p:spTree>
    <p:extLst>
      <p:ext uri="{BB962C8B-B14F-4D97-AF65-F5344CB8AC3E}">
        <p14:creationId xmlns:p14="http://schemas.microsoft.com/office/powerpoint/2010/main" val="4182392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168639"/>
            <a:ext cx="9601196" cy="1303867"/>
          </a:xfrm>
        </p:spPr>
        <p:txBody>
          <a:bodyPr/>
          <a:lstStyle/>
          <a:p>
            <a:endParaRPr lang="en-US"/>
          </a:p>
        </p:txBody>
      </p:sp>
      <p:sp>
        <p:nvSpPr>
          <p:cNvPr id="3" name="Content Placeholder 2"/>
          <p:cNvSpPr>
            <a:spLocks noGrp="1"/>
          </p:cNvSpPr>
          <p:nvPr>
            <p:ph idx="1"/>
          </p:nvPr>
        </p:nvSpPr>
        <p:spPr>
          <a:xfrm>
            <a:off x="798490" y="656823"/>
            <a:ext cx="10586433" cy="5550794"/>
          </a:xfrm>
        </p:spPr>
        <p:txBody>
          <a:bodyPr>
            <a:normAutofit/>
          </a:bodyPr>
          <a:lstStyle/>
          <a:p>
            <a:pPr algn="r"/>
            <a:r>
              <a:rPr lang="fa-IR" sz="3600" dirty="0" smtClean="0"/>
              <a:t>3- سن 12-7 سالگی</a:t>
            </a:r>
          </a:p>
          <a:p>
            <a:pPr marL="0" indent="0" algn="r">
              <a:buNone/>
            </a:pPr>
            <a:r>
              <a:rPr lang="fa-IR" dirty="0" smtClean="0"/>
              <a:t>هنوز گیج و مغشوش هستند و مستعد سو تعبیر در درک مفهوم مرگ هستند.</a:t>
            </a:r>
          </a:p>
          <a:p>
            <a:pPr marL="0" indent="0" algn="r">
              <a:buNone/>
            </a:pPr>
            <a:r>
              <a:rPr lang="fa-IR" sz="3600" dirty="0" smtClean="0"/>
              <a:t>4-سنین نوجوانی</a:t>
            </a:r>
          </a:p>
          <a:p>
            <a:pPr marL="0" indent="0" algn="r">
              <a:buNone/>
            </a:pPr>
            <a:r>
              <a:rPr lang="fa-IR" dirty="0" smtClean="0"/>
              <a:t>گرچه مرگ را یک فرایند طبیعی میپندارند ولی آنرا خیلی دور میبینند..آنها نمیپذریند که به راحتی ممکن است هر واقعه یا تصادفی منجر به مرگ شود و رفتار های پرخطر بیشتری دارند.</a:t>
            </a:r>
          </a:p>
          <a:p>
            <a:pPr marL="0" indent="0" algn="r">
              <a:buNone/>
            </a:pPr>
            <a:r>
              <a:rPr lang="fa-IR" sz="3600" dirty="0" smtClean="0"/>
              <a:t>سوگ طبیعی</a:t>
            </a:r>
          </a:p>
          <a:p>
            <a:pPr marL="0" indent="0" algn="r">
              <a:buNone/>
            </a:pPr>
            <a:r>
              <a:rPr lang="fa-IR" dirty="0" smtClean="0"/>
              <a:t>سوگ در حوزه های مختلف جسمیِ..رفتاری..فکری و احساسی کودک ممکن است درگیر شود.</a:t>
            </a:r>
          </a:p>
          <a:p>
            <a:pPr marL="0" indent="0" algn="r">
              <a:buNone/>
            </a:pPr>
            <a:r>
              <a:rPr lang="fa-IR" dirty="0" smtClean="0"/>
              <a:t>مانند کم خوابی..بی اشتهایی..کابوس شبانه..شب ادراری..گوشه گیری..افت تحصیلی..کاهش توجه و تمرکز.....</a:t>
            </a:r>
            <a:r>
              <a:rPr lang="fa-IR" sz="3600" dirty="0" smtClean="0"/>
              <a:t> </a:t>
            </a:r>
          </a:p>
          <a:p>
            <a:pPr marL="0" indent="0" algn="r">
              <a:buNone/>
            </a:pPr>
            <a:endParaRPr lang="en-US" sz="3600" dirty="0"/>
          </a:p>
        </p:txBody>
      </p:sp>
    </p:spTree>
    <p:extLst>
      <p:ext uri="{BB962C8B-B14F-4D97-AF65-F5344CB8AC3E}">
        <p14:creationId xmlns:p14="http://schemas.microsoft.com/office/powerpoint/2010/main" val="316714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140855" y="425003"/>
            <a:ext cx="9601196" cy="54853"/>
          </a:xfrm>
        </p:spPr>
        <p:txBody>
          <a:bodyPr>
            <a:normAutofit fontScale="90000"/>
          </a:bodyPr>
          <a:lstStyle/>
          <a:p>
            <a:endParaRPr lang="en-US"/>
          </a:p>
        </p:txBody>
      </p:sp>
      <p:sp>
        <p:nvSpPr>
          <p:cNvPr id="3" name="Content Placeholder 2"/>
          <p:cNvSpPr>
            <a:spLocks noGrp="1"/>
          </p:cNvSpPr>
          <p:nvPr>
            <p:ph idx="1"/>
          </p:nvPr>
        </p:nvSpPr>
        <p:spPr>
          <a:xfrm>
            <a:off x="759854" y="618185"/>
            <a:ext cx="10766737" cy="5589431"/>
          </a:xfrm>
        </p:spPr>
        <p:txBody>
          <a:bodyPr>
            <a:normAutofit/>
          </a:bodyPr>
          <a:lstStyle/>
          <a:p>
            <a:pPr algn="r"/>
            <a:r>
              <a:rPr lang="fa-IR" sz="3600" dirty="0" smtClean="0"/>
              <a:t>سوگ پیچیده</a:t>
            </a:r>
          </a:p>
          <a:p>
            <a:pPr algn="r"/>
            <a:r>
              <a:rPr lang="fa-IR" dirty="0" smtClean="0"/>
              <a:t>در کودکان نیز ممکن است فرایند سوگ از حالت نرمال خارج شده و تبدیل به سوگ پیچیده شود.</a:t>
            </a:r>
          </a:p>
          <a:p>
            <a:pPr algn="r"/>
            <a:r>
              <a:rPr lang="fa-IR" dirty="0" smtClean="0"/>
              <a:t>عوامل موثر بر موربیدیتی روانشناختی برای کودکان پس از مرگ والدین یا خواهر و برادر:</a:t>
            </a:r>
          </a:p>
          <a:p>
            <a:pPr algn="r"/>
            <a:r>
              <a:rPr lang="fa-IR" dirty="0" smtClean="0"/>
              <a:t>فقدان و از دست دادن برای کودک زیر 5 سال یا در طی اوایل نوجوانی</a:t>
            </a:r>
          </a:p>
          <a:p>
            <a:pPr algn="r"/>
            <a:r>
              <a:rPr lang="fa-IR" dirty="0" smtClean="0"/>
              <a:t>از دست دادن مادر برای دختر زیر 11 سال و پدر برای پسر نوجوان</a:t>
            </a:r>
          </a:p>
          <a:p>
            <a:pPr algn="r"/>
            <a:r>
              <a:rPr lang="fa-IR" dirty="0" smtClean="0"/>
              <a:t>فقدان دانش قبلی راجع به مرگ</a:t>
            </a:r>
          </a:p>
          <a:p>
            <a:pPr algn="r"/>
            <a:r>
              <a:rPr lang="fa-IR" dirty="0" smtClean="0"/>
              <a:t>وقتی که ارتباط با شخص ازدست رفته تعارض دار بوده است</a:t>
            </a:r>
          </a:p>
          <a:p>
            <a:pPr algn="r"/>
            <a:r>
              <a:rPr lang="fa-IR" dirty="0" smtClean="0"/>
              <a:t>وقتی والد بازمانده از نظر روانشناختی آسیب پذیر است</a:t>
            </a:r>
          </a:p>
          <a:p>
            <a:pPr algn="r"/>
            <a:r>
              <a:rPr lang="fa-IR" dirty="0" smtClean="0"/>
              <a:t>زمانیکه فقدان حمایت خانوادگی و اجتماعی کافی وجود دارد</a:t>
            </a:r>
          </a:p>
          <a:p>
            <a:pPr algn="r"/>
            <a:r>
              <a:rPr lang="fa-IR" dirty="0" smtClean="0"/>
              <a:t>زمانی که مرگ بدلیل خودکشی یا دگر کشی غیر منتظره بوده</a:t>
            </a:r>
            <a:endParaRPr lang="en-US" dirty="0"/>
          </a:p>
        </p:txBody>
      </p:sp>
    </p:spTree>
    <p:extLst>
      <p:ext uri="{BB962C8B-B14F-4D97-AF65-F5344CB8AC3E}">
        <p14:creationId xmlns:p14="http://schemas.microsoft.com/office/powerpoint/2010/main" val="3498494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34402"/>
            <a:ext cx="9601196" cy="653485"/>
          </a:xfrm>
        </p:spPr>
        <p:txBody>
          <a:bodyPr>
            <a:normAutofit fontScale="90000"/>
          </a:bodyPr>
          <a:lstStyle/>
          <a:p>
            <a:r>
              <a:rPr lang="fa-IR" dirty="0" smtClean="0"/>
              <a:t>سوگ درمانی</a:t>
            </a:r>
            <a:endParaRPr lang="en-US" dirty="0"/>
          </a:p>
        </p:txBody>
      </p:sp>
      <p:sp>
        <p:nvSpPr>
          <p:cNvPr id="3" name="Content Placeholder 2"/>
          <p:cNvSpPr>
            <a:spLocks noGrp="1"/>
          </p:cNvSpPr>
          <p:nvPr>
            <p:ph idx="1"/>
          </p:nvPr>
        </p:nvSpPr>
        <p:spPr>
          <a:xfrm>
            <a:off x="1295401" y="1287887"/>
            <a:ext cx="9601196" cy="4958367"/>
          </a:xfrm>
        </p:spPr>
        <p:txBody>
          <a:bodyPr/>
          <a:lstStyle/>
          <a:p>
            <a:pPr algn="r"/>
            <a:endParaRPr lang="fa-IR" dirty="0" smtClean="0"/>
          </a:p>
          <a:p>
            <a:pPr algn="r"/>
            <a:r>
              <a:rPr lang="fa-IR" dirty="0" smtClean="0"/>
              <a:t>اجازه دهیم کودکان احساسات و عواطف خودرا بروز دهند.</a:t>
            </a:r>
          </a:p>
          <a:p>
            <a:pPr algn="r"/>
            <a:r>
              <a:rPr lang="fa-IR" dirty="0" smtClean="0"/>
              <a:t>سوالات کودکان را به سادگی و روشنی و وضوح پاسخ دهیم.</a:t>
            </a:r>
          </a:p>
          <a:p>
            <a:pPr algn="r"/>
            <a:r>
              <a:rPr lang="fa-IR" dirty="0" smtClean="0"/>
              <a:t>اجازه دهیم تا بچه ها بدانند فرد درگذشته دیگر به زندگی باز نخواهد گشت.</a:t>
            </a:r>
          </a:p>
          <a:p>
            <a:pPr algn="r"/>
            <a:r>
              <a:rPr lang="fa-IR" dirty="0" smtClean="0"/>
              <a:t>اجازه دهیم کودکان به نحوی که دوست دارند در مراسمات عزا شرکت کنند.</a:t>
            </a:r>
          </a:p>
          <a:p>
            <a:pPr algn="r"/>
            <a:r>
              <a:rPr lang="fa-IR" dirty="0" smtClean="0"/>
              <a:t>درصورتی که سوگ کودک خیلی پیچیده است نیاز به مداخلات تخصصی تر دارد.</a:t>
            </a:r>
            <a:endParaRPr lang="en-US" dirty="0"/>
          </a:p>
        </p:txBody>
      </p:sp>
    </p:spTree>
    <p:extLst>
      <p:ext uri="{BB962C8B-B14F-4D97-AF65-F5344CB8AC3E}">
        <p14:creationId xmlns:p14="http://schemas.microsoft.com/office/powerpoint/2010/main" val="270852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مسامحه و رفتار با کودک</a:t>
            </a:r>
            <a:endParaRPr lang="en-US" dirty="0"/>
          </a:p>
        </p:txBody>
      </p:sp>
      <p:sp>
        <p:nvSpPr>
          <p:cNvPr id="3" name="Content Placeholder 2"/>
          <p:cNvSpPr>
            <a:spLocks noGrp="1"/>
          </p:cNvSpPr>
          <p:nvPr>
            <p:ph idx="1"/>
          </p:nvPr>
        </p:nvSpPr>
        <p:spPr/>
        <p:txBody>
          <a:bodyPr>
            <a:normAutofit fontScale="92500" lnSpcReduction="10000"/>
          </a:bodyPr>
          <a:lstStyle/>
          <a:p>
            <a:pPr algn="r"/>
            <a:r>
              <a:rPr lang="fa-IR" dirty="0" smtClean="0"/>
              <a:t>مسامحه: زمانی رخ میدهد که مراقبین کودک نمیتوانند به طور مناسبی از کودک نگه داری کنند..شامل ناتوانی در رفع نیاز های تغذیه ای کودک و سرپرستی و نیاز های پزشکی او</a:t>
            </a:r>
          </a:p>
          <a:p>
            <a:pPr algn="r"/>
            <a:endParaRPr lang="fa-IR" dirty="0"/>
          </a:p>
          <a:p>
            <a:pPr algn="r"/>
            <a:r>
              <a:rPr lang="fa-IR" dirty="0" smtClean="0"/>
              <a:t>سورفتارجنسی: آسیب عمدی به کودک توسط پرستار و مراقب اوکه به شکل تکان دادن و کتک زدن و سایر اعمال خشونت آمیز است.</a:t>
            </a:r>
          </a:p>
          <a:p>
            <a:pPr algn="r"/>
            <a:endParaRPr lang="fa-IR" dirty="0"/>
          </a:p>
          <a:p>
            <a:pPr algn="r"/>
            <a:r>
              <a:rPr lang="fa-IR" dirty="0" smtClean="0"/>
              <a:t>سورفتارجنسی: به رفتار جنسی بین یه کودک وبزرگسال یا بین دو کودک گفته میشود زمانیکه یکی از آنها از دیگری بزرگتر است یا بالاجبار انجام گرفته باشد.</a:t>
            </a:r>
            <a:endParaRPr lang="en-US" dirty="0"/>
          </a:p>
        </p:txBody>
      </p:sp>
    </p:spTree>
    <p:extLst>
      <p:ext uri="{BB962C8B-B14F-4D97-AF65-F5344CB8AC3E}">
        <p14:creationId xmlns:p14="http://schemas.microsoft.com/office/powerpoint/2010/main" val="278284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411312" y="0"/>
            <a:ext cx="9601196" cy="45719"/>
          </a:xfrm>
        </p:spPr>
        <p:txBody>
          <a:bodyPr>
            <a:normAutofit fontScale="90000"/>
          </a:bodyPr>
          <a:lstStyle/>
          <a:p>
            <a:endParaRPr lang="en-US" dirty="0"/>
          </a:p>
        </p:txBody>
      </p:sp>
      <p:sp>
        <p:nvSpPr>
          <p:cNvPr id="3" name="Content Placeholder 2"/>
          <p:cNvSpPr>
            <a:spLocks noGrp="1"/>
          </p:cNvSpPr>
          <p:nvPr>
            <p:ph idx="1"/>
          </p:nvPr>
        </p:nvSpPr>
        <p:spPr>
          <a:xfrm>
            <a:off x="824248" y="695459"/>
            <a:ext cx="10522039" cy="5525037"/>
          </a:xfrm>
        </p:spPr>
        <p:txBody>
          <a:bodyPr>
            <a:normAutofit lnSpcReduction="10000"/>
          </a:bodyPr>
          <a:lstStyle/>
          <a:p>
            <a:pPr algn="r"/>
            <a:r>
              <a:rPr lang="fa-IR" dirty="0" smtClean="0"/>
              <a:t>سو رفتار روانی: زمانیکه یک بزرگسال مکررا این پیام را به کودک انتقال میدهد که بی ارزش معیوب و دوست نداشتنی و نخواستنی است.</a:t>
            </a:r>
          </a:p>
          <a:p>
            <a:pPr algn="r"/>
            <a:endParaRPr lang="fa-IR" dirty="0"/>
          </a:p>
          <a:p>
            <a:pPr algn="r"/>
            <a:r>
              <a:rPr lang="fa-IR" sz="3600" dirty="0" smtClean="0"/>
              <a:t>همه گیر شناسی</a:t>
            </a:r>
          </a:p>
          <a:p>
            <a:pPr algn="r"/>
            <a:r>
              <a:rPr lang="fa-IR" dirty="0" smtClean="0"/>
              <a:t>میزان انواع سورفتار در دختران و پسران برابر است.</a:t>
            </a:r>
          </a:p>
          <a:p>
            <a:pPr algn="r"/>
            <a:r>
              <a:rPr lang="fa-IR" dirty="0" smtClean="0"/>
              <a:t>سورفتار جنسی در دختران بیشتر از پسران است</a:t>
            </a:r>
          </a:p>
          <a:p>
            <a:pPr algn="r"/>
            <a:r>
              <a:rPr lang="fa-IR" dirty="0" smtClean="0"/>
              <a:t>شایع ترین سن شروع آزارجنسی 11-8 سالگی است</a:t>
            </a:r>
          </a:p>
          <a:p>
            <a:pPr algn="r"/>
            <a:r>
              <a:rPr lang="fa-IR" dirty="0" smtClean="0"/>
              <a:t>میزان قربانی شدن با افزایش سن کاهش می یابد.</a:t>
            </a:r>
          </a:p>
          <a:p>
            <a:pPr algn="r"/>
            <a:r>
              <a:rPr lang="fa-IR" dirty="0" smtClean="0"/>
              <a:t>58 درصد مرتکبین سورفتار زن و 42 درصد مرد هستند.</a:t>
            </a:r>
          </a:p>
          <a:p>
            <a:pPr algn="r"/>
            <a:r>
              <a:rPr lang="fa-IR" dirty="0" smtClean="0"/>
              <a:t>آزار جنسی معمولا توسط مردان انجام میگیرد.</a:t>
            </a:r>
          </a:p>
          <a:p>
            <a:pPr algn="r"/>
            <a:r>
              <a:rPr lang="fa-IR" dirty="0" smtClean="0"/>
              <a:t>مرتکبین آزار جنسی معمولا آشنای کودک هستند و خودشان در کودکی مورد سو رفتار قرار گرفته اند.</a:t>
            </a:r>
          </a:p>
          <a:p>
            <a:pPr algn="r"/>
            <a:endParaRPr lang="fa-IR" dirty="0"/>
          </a:p>
          <a:p>
            <a:pPr algn="r"/>
            <a:endParaRPr lang="en-US" dirty="0"/>
          </a:p>
        </p:txBody>
      </p:sp>
    </p:spTree>
    <p:extLst>
      <p:ext uri="{BB962C8B-B14F-4D97-AF65-F5344CB8AC3E}">
        <p14:creationId xmlns:p14="http://schemas.microsoft.com/office/powerpoint/2010/main" val="3013756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سبب شناسی</a:t>
            </a:r>
            <a:endParaRPr lang="en-US" dirty="0"/>
          </a:p>
        </p:txBody>
      </p:sp>
      <p:sp>
        <p:nvSpPr>
          <p:cNvPr id="3" name="Content Placeholder 2"/>
          <p:cNvSpPr>
            <a:spLocks noGrp="1"/>
          </p:cNvSpPr>
          <p:nvPr>
            <p:ph idx="1"/>
          </p:nvPr>
        </p:nvSpPr>
        <p:spPr/>
        <p:txBody>
          <a:bodyPr/>
          <a:lstStyle/>
          <a:p>
            <a:pPr algn="r"/>
            <a:r>
              <a:rPr lang="fa-IR" dirty="0" smtClean="0"/>
              <a:t>1- علل مربوط به والدین</a:t>
            </a:r>
          </a:p>
          <a:p>
            <a:pPr algn="r"/>
            <a:r>
              <a:rPr lang="fa-IR" dirty="0" smtClean="0"/>
              <a:t>2- علل مربوط به کودک</a:t>
            </a:r>
          </a:p>
          <a:p>
            <a:pPr algn="r"/>
            <a:r>
              <a:rPr lang="fa-IR" dirty="0" smtClean="0"/>
              <a:t>3- علل مربوط به شرایط اقتصادی-اجتماعی</a:t>
            </a:r>
          </a:p>
          <a:p>
            <a:pPr algn="r"/>
            <a:endParaRPr lang="fa-IR" dirty="0"/>
          </a:p>
          <a:p>
            <a:pPr algn="r"/>
            <a:endParaRPr lang="fa-IR" dirty="0" smtClean="0"/>
          </a:p>
          <a:p>
            <a:pPr algn="r"/>
            <a:endParaRPr lang="en-US" dirty="0"/>
          </a:p>
        </p:txBody>
      </p:sp>
    </p:spTree>
    <p:extLst>
      <p:ext uri="{BB962C8B-B14F-4D97-AF65-F5344CB8AC3E}">
        <p14:creationId xmlns:p14="http://schemas.microsoft.com/office/powerpoint/2010/main" val="3049715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تشخیص و خصوصیات بالینی</a:t>
            </a:r>
            <a:endParaRPr lang="en-US" dirty="0"/>
          </a:p>
        </p:txBody>
      </p:sp>
      <p:sp>
        <p:nvSpPr>
          <p:cNvPr id="3" name="Content Placeholder 2"/>
          <p:cNvSpPr>
            <a:spLocks noGrp="1"/>
          </p:cNvSpPr>
          <p:nvPr>
            <p:ph idx="1"/>
          </p:nvPr>
        </p:nvSpPr>
        <p:spPr>
          <a:xfrm>
            <a:off x="1295401" y="2047741"/>
            <a:ext cx="9601196" cy="4211391"/>
          </a:xfrm>
        </p:spPr>
        <p:txBody>
          <a:bodyPr/>
          <a:lstStyle/>
          <a:p>
            <a:pPr algn="r"/>
            <a:endParaRPr lang="fa-IR" dirty="0" smtClean="0"/>
          </a:p>
          <a:p>
            <a:pPr algn="r"/>
            <a:r>
              <a:rPr lang="fa-IR" dirty="0" smtClean="0"/>
              <a:t>شاخص های جسمی مشکوک کودک: خون مردگی..ساییدگی..نشانه هایی که الگوی قرینه دارند.....</a:t>
            </a:r>
          </a:p>
          <a:p>
            <a:pPr marL="0" indent="0" algn="r">
              <a:buNone/>
            </a:pPr>
            <a:r>
              <a:rPr lang="fa-IR" dirty="0" smtClean="0"/>
              <a:t>شاخص های سو رفتار جنسی کودک:خون مردگی..درد و خارش در ناحیه تناسلی..خونریزی از ناحیه تناسلی یا مقعد....</a:t>
            </a:r>
          </a:p>
          <a:p>
            <a:pPr marL="0" indent="0" algn="r">
              <a:buNone/>
            </a:pPr>
            <a:endParaRPr lang="fa-IR" dirty="0"/>
          </a:p>
          <a:p>
            <a:pPr marL="0" indent="0" algn="r">
              <a:buNone/>
            </a:pPr>
            <a:r>
              <a:rPr lang="fa-IR" dirty="0" smtClean="0"/>
              <a:t>هیچ آزمون آزمایشگاهی قطعی برای تشخیص سورفتار جسمی یا جنسی کودک وجود ندارد/</a:t>
            </a:r>
          </a:p>
          <a:p>
            <a:pPr marL="0" indent="0" algn="r">
              <a:buNone/>
            </a:pPr>
            <a:endParaRPr lang="fa-IR" dirty="0" smtClean="0"/>
          </a:p>
        </p:txBody>
      </p:sp>
    </p:spTree>
    <p:extLst>
      <p:ext uri="{BB962C8B-B14F-4D97-AF65-F5344CB8AC3E}">
        <p14:creationId xmlns:p14="http://schemas.microsoft.com/office/powerpoint/2010/main" val="1107598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درمان</a:t>
            </a:r>
            <a:endParaRPr lang="en-US" dirty="0"/>
          </a:p>
        </p:txBody>
      </p:sp>
      <p:sp>
        <p:nvSpPr>
          <p:cNvPr id="3" name="Content Placeholder 2"/>
          <p:cNvSpPr>
            <a:spLocks noGrp="1"/>
          </p:cNvSpPr>
          <p:nvPr>
            <p:ph idx="1"/>
          </p:nvPr>
        </p:nvSpPr>
        <p:spPr/>
        <p:txBody>
          <a:bodyPr/>
          <a:lstStyle/>
          <a:p>
            <a:pPr algn="r"/>
            <a:r>
              <a:rPr lang="fa-IR" dirty="0" smtClean="0"/>
              <a:t>مداخلات متمرکز بر کودک</a:t>
            </a:r>
          </a:p>
          <a:p>
            <a:pPr algn="r"/>
            <a:endParaRPr lang="fa-IR" dirty="0"/>
          </a:p>
          <a:p>
            <a:pPr algn="r"/>
            <a:r>
              <a:rPr lang="fa-IR" smtClean="0"/>
              <a:t>مداخلات متمرکز بر والدین</a:t>
            </a:r>
            <a:endParaRPr lang="en-US" dirty="0"/>
          </a:p>
        </p:txBody>
      </p:sp>
    </p:spTree>
    <p:extLst>
      <p:ext uri="{BB962C8B-B14F-4D97-AF65-F5344CB8AC3E}">
        <p14:creationId xmlns:p14="http://schemas.microsoft.com/office/powerpoint/2010/main" val="235898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982133"/>
            <a:ext cx="9601196" cy="4893736"/>
          </a:xfrm>
        </p:spPr>
        <p:txBody>
          <a:bodyPr/>
          <a:lstStyle/>
          <a:p>
            <a:pPr algn="r"/>
            <a:r>
              <a:rPr lang="fa-IR" dirty="0" smtClean="0"/>
              <a:t>تفاوت این اخلال با کم توانی ذهنی در اینست که در کم توانی ذهنی بیمار در تمام زمینه ها پایین تر از حد عادی است.اما در اوتیسم بیمار در برخی ضمینه ها دارای توانایی است.</a:t>
            </a:r>
          </a:p>
          <a:p>
            <a:pPr algn="r"/>
            <a:endParaRPr lang="fa-IR" dirty="0"/>
          </a:p>
          <a:p>
            <a:pPr algn="r"/>
            <a:r>
              <a:rPr lang="fa-IR" dirty="0" smtClean="0">
                <a:solidFill>
                  <a:srgbClr val="FF0000"/>
                </a:solidFill>
              </a:rPr>
              <a:t>مشکلات همراه با اوتیسم</a:t>
            </a:r>
          </a:p>
          <a:p>
            <a:pPr algn="r"/>
            <a:r>
              <a:rPr lang="fa-IR" dirty="0" smtClean="0">
                <a:solidFill>
                  <a:srgbClr val="002060"/>
                </a:solidFill>
              </a:rPr>
              <a:t>تشنج---اختلالات خواب---اختلال یادگیری----اضطراب---رفتار های خود تخریبگر نظیر کوبیدن سر به دیوار و گاز گرفتن دست ها</a:t>
            </a:r>
          </a:p>
          <a:p>
            <a:pPr marL="0" indent="0" algn="r">
              <a:buNone/>
            </a:pPr>
            <a:r>
              <a:rPr lang="fa-IR" dirty="0" smtClean="0">
                <a:solidFill>
                  <a:srgbClr val="FF0000"/>
                </a:solidFill>
              </a:rPr>
              <a:t>سیر و پیش آگهی</a:t>
            </a:r>
          </a:p>
          <a:p>
            <a:pPr marL="0" indent="0" algn="r">
              <a:buNone/>
            </a:pPr>
            <a:r>
              <a:rPr lang="fa-IR" dirty="0" smtClean="0">
                <a:solidFill>
                  <a:srgbClr val="002060"/>
                </a:solidFill>
              </a:rPr>
              <a:t>  بهره هوشی بالاتر از 70 و مهارت های کلامی و وجود محیط خانه ی حمایت گر از موارد پیش آگهی خوب هستند.</a:t>
            </a:r>
            <a:endParaRPr lang="en-US" dirty="0">
              <a:solidFill>
                <a:srgbClr val="002060"/>
              </a:solidFill>
            </a:endParaRPr>
          </a:p>
        </p:txBody>
      </p:sp>
    </p:spTree>
    <p:extLst>
      <p:ext uri="{BB962C8B-B14F-4D97-AF65-F5344CB8AC3E}">
        <p14:creationId xmlns:p14="http://schemas.microsoft.com/office/powerpoint/2010/main" val="231195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t>درمان</a:t>
            </a:r>
            <a:endParaRPr lang="en-US" sz="3600" dirty="0"/>
          </a:p>
        </p:txBody>
      </p:sp>
      <p:sp>
        <p:nvSpPr>
          <p:cNvPr id="3" name="Content Placeholder 2"/>
          <p:cNvSpPr>
            <a:spLocks noGrp="1"/>
          </p:cNvSpPr>
          <p:nvPr>
            <p:ph idx="1"/>
          </p:nvPr>
        </p:nvSpPr>
        <p:spPr>
          <a:xfrm>
            <a:off x="1295401" y="2285999"/>
            <a:ext cx="9601196" cy="3589869"/>
          </a:xfrm>
        </p:spPr>
        <p:txBody>
          <a:bodyPr/>
          <a:lstStyle/>
          <a:p>
            <a:pPr algn="r"/>
            <a:r>
              <a:rPr lang="fa-IR" dirty="0" smtClean="0"/>
              <a:t>روش درمانی به نام لواس وجود دارد.به این صورت است که در هنگام کار با کودک باید سعی کرد تا کودک بتواند توانایی های ایجاد شده درخود را به محیط های مختلف تعمیم دهد.</a:t>
            </a:r>
          </a:p>
          <a:p>
            <a:pPr algn="r"/>
            <a:r>
              <a:rPr lang="fa-IR" dirty="0" smtClean="0"/>
              <a:t>درمان دارویی نیز میتواند برخی علایم مانند روانپریشی را بهبود بخشد.</a:t>
            </a:r>
          </a:p>
          <a:p>
            <a:pPr algn="r"/>
            <a:endParaRPr lang="en-US" dirty="0"/>
          </a:p>
        </p:txBody>
      </p:sp>
    </p:spTree>
    <p:extLst>
      <p:ext uri="{BB962C8B-B14F-4D97-AF65-F5344CB8AC3E}">
        <p14:creationId xmlns:p14="http://schemas.microsoft.com/office/powerpoint/2010/main" val="785633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t>اختلالات تیک</a:t>
            </a:r>
            <a:endParaRPr lang="en-US" sz="5400" dirty="0"/>
          </a:p>
        </p:txBody>
      </p:sp>
      <p:sp>
        <p:nvSpPr>
          <p:cNvPr id="3" name="Content Placeholder 2"/>
          <p:cNvSpPr>
            <a:spLocks noGrp="1"/>
          </p:cNvSpPr>
          <p:nvPr>
            <p:ph idx="1"/>
          </p:nvPr>
        </p:nvSpPr>
        <p:spPr>
          <a:xfrm>
            <a:off x="1295401" y="1906073"/>
            <a:ext cx="9601196" cy="4494727"/>
          </a:xfrm>
        </p:spPr>
        <p:txBody>
          <a:bodyPr/>
          <a:lstStyle/>
          <a:p>
            <a:pPr algn="r"/>
            <a:r>
              <a:rPr lang="fa-IR" dirty="0" smtClean="0"/>
              <a:t>تیک حرکات . صداها یا ژست های ناگهانی.تکراری.سریع.نامنظم و غیر ارادی است.</a:t>
            </a:r>
          </a:p>
          <a:p>
            <a:pPr algn="r"/>
            <a:r>
              <a:rPr lang="fa-IR" dirty="0" smtClean="0"/>
              <a:t>محل آن از سر تا پاها متغیر است.</a:t>
            </a:r>
          </a:p>
          <a:p>
            <a:pPr algn="r"/>
            <a:r>
              <a:rPr lang="fa-IR" dirty="0" smtClean="0"/>
              <a:t>میتواند تک تک یا گروهی باشد.</a:t>
            </a:r>
          </a:p>
          <a:p>
            <a:pPr algn="r"/>
            <a:r>
              <a:rPr lang="fa-IR" dirty="0" smtClean="0"/>
              <a:t>یک گروه بندی از تیک بر اساس طیف و نوع:</a:t>
            </a:r>
          </a:p>
          <a:p>
            <a:pPr algn="r"/>
            <a:r>
              <a:rPr lang="fa-IR" dirty="0" smtClean="0"/>
              <a:t>تیک ساده و پیچیده</a:t>
            </a:r>
          </a:p>
          <a:p>
            <a:pPr marL="0" indent="0" algn="r">
              <a:buNone/>
            </a:pPr>
            <a:r>
              <a:rPr lang="fa-IR" dirty="0" smtClean="0"/>
              <a:t>تیک صوتی و حرکتی</a:t>
            </a:r>
          </a:p>
          <a:p>
            <a:pPr algn="r"/>
            <a:r>
              <a:rPr lang="fa-IR" sz="3200" dirty="0" smtClean="0"/>
              <a:t>تیک های حرکتی ساده:</a:t>
            </a:r>
            <a:r>
              <a:rPr lang="fa-IR" dirty="0" smtClean="0"/>
              <a:t>حرکت پره های بینی.پرش های بازو و دست.پرش شانه...پلک زدن شایع ترین نوع تیک و شایع ترین شکل شروع تیک است.</a:t>
            </a:r>
          </a:p>
          <a:p>
            <a:pPr algn="r"/>
            <a:endParaRPr lang="en-US" sz="3200" dirty="0"/>
          </a:p>
        </p:txBody>
      </p:sp>
    </p:spTree>
    <p:extLst>
      <p:ext uri="{BB962C8B-B14F-4D97-AF65-F5344CB8AC3E}">
        <p14:creationId xmlns:p14="http://schemas.microsoft.com/office/powerpoint/2010/main" val="173286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85610" y="982132"/>
            <a:ext cx="10599313" cy="5354274"/>
          </a:xfrm>
        </p:spPr>
        <p:txBody>
          <a:bodyPr>
            <a:normAutofit/>
          </a:bodyPr>
          <a:lstStyle/>
          <a:p>
            <a:pPr algn="r"/>
            <a:r>
              <a:rPr lang="fa-IR" sz="3600" dirty="0" smtClean="0"/>
              <a:t>تیک های حرکتی پیچیده:</a:t>
            </a:r>
          </a:p>
          <a:p>
            <a:pPr algn="r"/>
            <a:r>
              <a:rPr lang="fa-IR" dirty="0" smtClean="0"/>
              <a:t>ژست هایی در صورت و دست.بالبردن دست و صاف کردن مو.لمس کردن اشیا.پریدن.چرخیدن..تکرار حرکات دیگران</a:t>
            </a:r>
          </a:p>
          <a:p>
            <a:pPr algn="r"/>
            <a:r>
              <a:rPr lang="fa-IR" sz="3600" dirty="0" smtClean="0"/>
              <a:t>تیک های صوتی ساده:</a:t>
            </a:r>
          </a:p>
          <a:p>
            <a:pPr algn="r"/>
            <a:r>
              <a:rPr lang="fa-IR" dirty="0" smtClean="0"/>
              <a:t>صاف کردن گلو.سرفه..بیرون انداختن آب دهان</a:t>
            </a:r>
          </a:p>
          <a:p>
            <a:pPr algn="r"/>
            <a:r>
              <a:rPr lang="fa-IR" sz="3600" dirty="0" smtClean="0"/>
              <a:t>تیک های صوتی پیچیده:</a:t>
            </a:r>
          </a:p>
          <a:p>
            <a:pPr algn="r"/>
            <a:r>
              <a:rPr lang="fa-IR" dirty="0" smtClean="0"/>
              <a:t>بیان برخی کلمات یا عبارات..تکرار برخی کلمات خود...تکرار کلمات دیگران...بیان کلمات زننده</a:t>
            </a:r>
          </a:p>
          <a:p>
            <a:pPr algn="r"/>
            <a:endParaRPr lang="en-US" dirty="0"/>
          </a:p>
        </p:txBody>
      </p:sp>
    </p:spTree>
    <p:extLst>
      <p:ext uri="{BB962C8B-B14F-4D97-AF65-F5344CB8AC3E}">
        <p14:creationId xmlns:p14="http://schemas.microsoft.com/office/powerpoint/2010/main" val="97552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1524"/>
            <a:ext cx="9601196" cy="1303867"/>
          </a:xfrm>
        </p:spPr>
        <p:txBody>
          <a:bodyPr/>
          <a:lstStyle/>
          <a:p>
            <a:r>
              <a:rPr lang="fa-IR" dirty="0" smtClean="0"/>
              <a:t>تقسیم بندی بالینی</a:t>
            </a:r>
            <a:endParaRPr lang="en-US" dirty="0"/>
          </a:p>
        </p:txBody>
      </p:sp>
      <p:sp>
        <p:nvSpPr>
          <p:cNvPr id="3" name="Content Placeholder 2"/>
          <p:cNvSpPr>
            <a:spLocks noGrp="1"/>
          </p:cNvSpPr>
          <p:nvPr>
            <p:ph idx="1"/>
          </p:nvPr>
        </p:nvSpPr>
        <p:spPr>
          <a:xfrm>
            <a:off x="1295401" y="2021983"/>
            <a:ext cx="9601196" cy="3853885"/>
          </a:xfrm>
        </p:spPr>
        <p:txBody>
          <a:bodyPr>
            <a:normAutofit lnSpcReduction="10000"/>
          </a:bodyPr>
          <a:lstStyle/>
          <a:p>
            <a:pPr algn="r"/>
            <a:r>
              <a:rPr lang="fa-IR" sz="3600" dirty="0" smtClean="0"/>
              <a:t>اختلال تورت</a:t>
            </a:r>
          </a:p>
          <a:p>
            <a:pPr algn="r"/>
            <a:r>
              <a:rPr lang="fa-IR" dirty="0" smtClean="0"/>
              <a:t>تیک های حرکتی متعدد و حداقل یک تیک صوتی دارند.</a:t>
            </a:r>
          </a:p>
          <a:p>
            <a:pPr algn="r"/>
            <a:r>
              <a:rPr lang="fa-IR" dirty="0" smtClean="0"/>
              <a:t>بیش از یکسال طول بکشد.</a:t>
            </a:r>
          </a:p>
          <a:p>
            <a:pPr algn="r"/>
            <a:r>
              <a:rPr lang="fa-IR" dirty="0" smtClean="0"/>
              <a:t>تیک ها ممکن است بصورت دوره ای از تیک های حرکتی یا صوتی یا باهم باشند.</a:t>
            </a:r>
          </a:p>
          <a:p>
            <a:pPr algn="r"/>
            <a:r>
              <a:rPr lang="fa-IR" dirty="0" smtClean="0"/>
              <a:t>شروع این اختلال پیش از 18 سالگی است.</a:t>
            </a:r>
          </a:p>
          <a:p>
            <a:pPr algn="r"/>
            <a:r>
              <a:rPr lang="fa-IR" sz="3600" dirty="0" smtClean="0"/>
              <a:t>اختلال تیک حرکتی یا صوتی پایدار</a:t>
            </a:r>
          </a:p>
          <a:p>
            <a:pPr algn="r"/>
            <a:r>
              <a:rPr lang="fa-IR" dirty="0" smtClean="0"/>
              <a:t>همانند تورت با تفاوت اینکه فقط یا تیک حرکتی دارند یا تیک صوتی.</a:t>
            </a:r>
            <a:endParaRPr lang="en-US" dirty="0"/>
          </a:p>
        </p:txBody>
      </p:sp>
    </p:spTree>
    <p:extLst>
      <p:ext uri="{BB962C8B-B14F-4D97-AF65-F5344CB8AC3E}">
        <p14:creationId xmlns:p14="http://schemas.microsoft.com/office/powerpoint/2010/main" val="251331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1524"/>
            <a:ext cx="9601196" cy="1303867"/>
          </a:xfrm>
        </p:spPr>
        <p:txBody>
          <a:bodyPr/>
          <a:lstStyle/>
          <a:p>
            <a:r>
              <a:rPr lang="fa-IR" dirty="0" smtClean="0"/>
              <a:t>اختلال تیک پیش نگر</a:t>
            </a:r>
            <a:endParaRPr lang="en-US" dirty="0"/>
          </a:p>
        </p:txBody>
      </p:sp>
      <p:sp>
        <p:nvSpPr>
          <p:cNvPr id="3" name="Content Placeholder 2"/>
          <p:cNvSpPr>
            <a:spLocks noGrp="1"/>
          </p:cNvSpPr>
          <p:nvPr>
            <p:ph idx="1"/>
          </p:nvPr>
        </p:nvSpPr>
        <p:spPr>
          <a:xfrm>
            <a:off x="824248" y="1925391"/>
            <a:ext cx="10637949" cy="4282226"/>
          </a:xfrm>
        </p:spPr>
        <p:txBody>
          <a:bodyPr/>
          <a:lstStyle/>
          <a:p>
            <a:r>
              <a:rPr lang="fa-IR" dirty="0" smtClean="0"/>
              <a:t>تیک ها از هرگونه که باشند هنوز از شروع آنها یکسال نگذشته است.شروع پیش از 18 سالگی است.</a:t>
            </a:r>
          </a:p>
          <a:p>
            <a:pPr algn="r"/>
            <a:endParaRPr lang="fa-IR" dirty="0"/>
          </a:p>
          <a:p>
            <a:pPr algn="r"/>
            <a:r>
              <a:rPr lang="fa-IR" sz="3600" dirty="0" smtClean="0"/>
              <a:t>اختلال تیک معین و نامعین</a:t>
            </a:r>
          </a:p>
          <a:p>
            <a:pPr algn="r"/>
            <a:r>
              <a:rPr lang="fa-IR" dirty="0" smtClean="0"/>
              <a:t>افرادی که علایم آنها در هیچکدام از دسته بندی ها نمیگنجد.</a:t>
            </a:r>
          </a:p>
          <a:p>
            <a:pPr algn="r"/>
            <a:r>
              <a:rPr lang="fa-IR" dirty="0" smtClean="0"/>
              <a:t>ممکن است حاصل اثر مستقیم فیزیولوژیک یک ماده یا یک وضعیت عمومی پزشکی باشد.</a:t>
            </a:r>
          </a:p>
          <a:p>
            <a:pPr algn="r"/>
            <a:endParaRPr lang="en-US" dirty="0"/>
          </a:p>
        </p:txBody>
      </p:sp>
    </p:spTree>
    <p:extLst>
      <p:ext uri="{BB962C8B-B14F-4D97-AF65-F5344CB8AC3E}">
        <p14:creationId xmlns:p14="http://schemas.microsoft.com/office/powerpoint/2010/main" val="37877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60161"/>
            <a:ext cx="9601196" cy="601970"/>
          </a:xfrm>
        </p:spPr>
        <p:txBody>
          <a:bodyPr>
            <a:normAutofit fontScale="90000"/>
          </a:bodyPr>
          <a:lstStyle/>
          <a:p>
            <a:r>
              <a:rPr lang="fa-IR" dirty="0" smtClean="0"/>
              <a:t>علایم بالینی</a:t>
            </a:r>
            <a:endParaRPr lang="en-US" dirty="0"/>
          </a:p>
        </p:txBody>
      </p:sp>
      <p:sp>
        <p:nvSpPr>
          <p:cNvPr id="3" name="Content Placeholder 2"/>
          <p:cNvSpPr>
            <a:spLocks noGrp="1"/>
          </p:cNvSpPr>
          <p:nvPr>
            <p:ph idx="1"/>
          </p:nvPr>
        </p:nvSpPr>
        <p:spPr>
          <a:xfrm>
            <a:off x="759854" y="1262131"/>
            <a:ext cx="10663707" cy="4919728"/>
          </a:xfrm>
        </p:spPr>
        <p:txBody>
          <a:bodyPr/>
          <a:lstStyle/>
          <a:p>
            <a:pPr algn="r"/>
            <a:r>
              <a:rPr lang="fa-IR" dirty="0" smtClean="0"/>
              <a:t>قبل از تیک فرد دچادر حالت تنش خشکی.ناراحتی یا اجبار میشود.</a:t>
            </a:r>
          </a:p>
          <a:p>
            <a:pPr algn="r"/>
            <a:r>
              <a:rPr lang="fa-IR" dirty="0" smtClean="0"/>
              <a:t>پس از انجام تیک یک حالت گذرا از رهایی و راحتی دارد.</a:t>
            </a:r>
          </a:p>
          <a:p>
            <a:pPr algn="r"/>
            <a:r>
              <a:rPr lang="fa-IR" dirty="0" smtClean="0"/>
              <a:t>بلافاصله حالت تنش بازمیگردد.</a:t>
            </a:r>
          </a:p>
          <a:p>
            <a:pPr algn="r"/>
            <a:r>
              <a:rPr lang="fa-IR" dirty="0" smtClean="0"/>
              <a:t>تیک را برای مدت کوتاهی میتوان نگه داشت اما همانند تنفس بصورت غیرارادی شروع میشود.</a:t>
            </a:r>
          </a:p>
          <a:p>
            <a:pPr algn="r"/>
            <a:r>
              <a:rPr lang="fa-IR" dirty="0" smtClean="0"/>
              <a:t>تیک طی خواب نیز رخ میدهد.</a:t>
            </a:r>
          </a:p>
          <a:p>
            <a:pPr algn="r"/>
            <a:r>
              <a:rPr lang="fa-IR" dirty="0" smtClean="0"/>
              <a:t>شروع تیک معمولا قبل از 18 سالگی است.</a:t>
            </a:r>
          </a:p>
          <a:p>
            <a:pPr algn="r"/>
            <a:endParaRPr lang="fa-IR" dirty="0"/>
          </a:p>
          <a:p>
            <a:pPr algn="r"/>
            <a:r>
              <a:rPr lang="fa-IR" sz="3600" dirty="0" smtClean="0"/>
              <a:t>اپیدمیولوژی:</a:t>
            </a:r>
          </a:p>
          <a:p>
            <a:pPr algn="r"/>
            <a:r>
              <a:rPr lang="fa-IR" dirty="0" smtClean="0"/>
              <a:t>شروع سن تیک 7-4 سالگی است.</a:t>
            </a:r>
          </a:p>
          <a:p>
            <a:pPr marL="0" indent="0" algn="r">
              <a:buNone/>
            </a:pPr>
            <a:endParaRPr lang="en-US" dirty="0"/>
          </a:p>
        </p:txBody>
      </p:sp>
    </p:spTree>
    <p:extLst>
      <p:ext uri="{BB962C8B-B14F-4D97-AF65-F5344CB8AC3E}">
        <p14:creationId xmlns:p14="http://schemas.microsoft.com/office/powerpoint/2010/main" val="27614318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327</TotalTime>
  <Words>2071</Words>
  <Application>Microsoft Office PowerPoint</Application>
  <PresentationFormat>Widescreen</PresentationFormat>
  <Paragraphs>221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 Jadid</vt:lpstr>
      <vt:lpstr>Garamond</vt:lpstr>
      <vt:lpstr>Times New Roman</vt:lpstr>
      <vt:lpstr>Organic</vt:lpstr>
      <vt:lpstr>روانپزشکی کودک و نوجوان بخش دوم  تنظیم : ساراخدادادی با تشکر از دکتر ولی زاده </vt:lpstr>
      <vt:lpstr>اختلالات طیف اوتیسم</vt:lpstr>
      <vt:lpstr>PowerPoint Presentation</vt:lpstr>
      <vt:lpstr>درمان</vt:lpstr>
      <vt:lpstr>اختلالات تیک</vt:lpstr>
      <vt:lpstr>PowerPoint Presentation</vt:lpstr>
      <vt:lpstr>تقسیم بندی بالینی</vt:lpstr>
      <vt:lpstr>اختلال تیک پیش نگر</vt:lpstr>
      <vt:lpstr>علایم بالینی</vt:lpstr>
      <vt:lpstr>PowerPoint Presentation</vt:lpstr>
      <vt:lpstr>PowerPoint Presentation</vt:lpstr>
      <vt:lpstr>PowerPoint Presentation</vt:lpstr>
      <vt:lpstr>PowerPoint Presentation</vt:lpstr>
      <vt:lpstr>اختلالات روان گویی کودک</vt:lpstr>
      <vt:lpstr>سبب شناسی</vt:lpstr>
      <vt:lpstr>PowerPoint Presentation</vt:lpstr>
      <vt:lpstr>PowerPoint Presentation</vt:lpstr>
      <vt:lpstr>PowerPoint Presentation</vt:lpstr>
      <vt:lpstr>سوگ و سوگواری در کودکان</vt:lpstr>
      <vt:lpstr>تظاهرات و واکنش های سوگ در کودکان</vt:lpstr>
      <vt:lpstr>درک کودکان و نوجوانان از مرگ</vt:lpstr>
      <vt:lpstr>PowerPoint Presentation</vt:lpstr>
      <vt:lpstr>PowerPoint Presentation</vt:lpstr>
      <vt:lpstr>سوگ درمانی</vt:lpstr>
      <vt:lpstr>مسامحه و رفتار با کودک</vt:lpstr>
      <vt:lpstr>PowerPoint Presentation</vt:lpstr>
      <vt:lpstr>سبب شناسی</vt:lpstr>
      <vt:lpstr>تشخیص و خصوصیات بالینی</vt:lpstr>
      <vt:lpstr>درمان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روانپزشکی کودک و نوجوان (2)</dc:title>
  <dc:creator>kian</dc:creator>
  <cp:lastModifiedBy>amir771155</cp:lastModifiedBy>
  <cp:revision>25</cp:revision>
  <dcterms:created xsi:type="dcterms:W3CDTF">2018-08-07T14:30:59Z</dcterms:created>
  <dcterms:modified xsi:type="dcterms:W3CDTF">2018-08-10T04:00:58Z</dcterms:modified>
</cp:coreProperties>
</file>